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59" r:id="rId6"/>
    <p:sldId id="260"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A7B088-702E-4238-B6E0-2ADFFF980707}" type="slidenum">
              <a:rPr lang="en-US" altLang="en-US"/>
              <a:pPr/>
              <a:t>‹#›</a:t>
            </a:fld>
            <a:endParaRPr lang="en-US" altLang="en-US"/>
          </a:p>
        </p:txBody>
      </p:sp>
    </p:spTree>
    <p:extLst>
      <p:ext uri="{BB962C8B-B14F-4D97-AF65-F5344CB8AC3E}">
        <p14:creationId xmlns:p14="http://schemas.microsoft.com/office/powerpoint/2010/main" val="2177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773DD5-3C45-44F5-A2FE-6374537C5C8E}" type="slidenum">
              <a:rPr lang="en-US" altLang="en-US"/>
              <a:pPr/>
              <a:t>‹#›</a:t>
            </a:fld>
            <a:endParaRPr lang="en-US" altLang="en-US"/>
          </a:p>
        </p:txBody>
      </p:sp>
    </p:spTree>
    <p:extLst>
      <p:ext uri="{BB962C8B-B14F-4D97-AF65-F5344CB8AC3E}">
        <p14:creationId xmlns:p14="http://schemas.microsoft.com/office/powerpoint/2010/main" val="369442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A72932-13FF-49D5-8673-D04BA2E12703}" type="slidenum">
              <a:rPr lang="en-US" altLang="en-US"/>
              <a:pPr/>
              <a:t>‹#›</a:t>
            </a:fld>
            <a:endParaRPr lang="en-US" altLang="en-US"/>
          </a:p>
        </p:txBody>
      </p:sp>
    </p:spTree>
    <p:extLst>
      <p:ext uri="{BB962C8B-B14F-4D97-AF65-F5344CB8AC3E}">
        <p14:creationId xmlns:p14="http://schemas.microsoft.com/office/powerpoint/2010/main" val="364893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104CB3-5BD0-4940-BBCD-740D2B6AF930}" type="slidenum">
              <a:rPr lang="en-US" altLang="en-US"/>
              <a:pPr/>
              <a:t>‹#›</a:t>
            </a:fld>
            <a:endParaRPr lang="en-US" altLang="en-US"/>
          </a:p>
        </p:txBody>
      </p:sp>
    </p:spTree>
    <p:extLst>
      <p:ext uri="{BB962C8B-B14F-4D97-AF65-F5344CB8AC3E}">
        <p14:creationId xmlns:p14="http://schemas.microsoft.com/office/powerpoint/2010/main" val="81876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E3F0A9-E58B-482F-8C0C-2AAF3947184A}" type="slidenum">
              <a:rPr lang="en-US" altLang="en-US"/>
              <a:pPr/>
              <a:t>‹#›</a:t>
            </a:fld>
            <a:endParaRPr lang="en-US" altLang="en-US"/>
          </a:p>
        </p:txBody>
      </p:sp>
    </p:spTree>
    <p:extLst>
      <p:ext uri="{BB962C8B-B14F-4D97-AF65-F5344CB8AC3E}">
        <p14:creationId xmlns:p14="http://schemas.microsoft.com/office/powerpoint/2010/main" val="192812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0C0DB2-3938-4FD8-8C2A-C0B3CB309784}" type="slidenum">
              <a:rPr lang="en-US" altLang="en-US"/>
              <a:pPr/>
              <a:t>‹#›</a:t>
            </a:fld>
            <a:endParaRPr lang="en-US" altLang="en-US"/>
          </a:p>
        </p:txBody>
      </p:sp>
    </p:spTree>
    <p:extLst>
      <p:ext uri="{BB962C8B-B14F-4D97-AF65-F5344CB8AC3E}">
        <p14:creationId xmlns:p14="http://schemas.microsoft.com/office/powerpoint/2010/main" val="307303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539BE30-36F0-49F4-B688-50ABCA88B67D}" type="slidenum">
              <a:rPr lang="en-US" altLang="en-US"/>
              <a:pPr/>
              <a:t>‹#›</a:t>
            </a:fld>
            <a:endParaRPr lang="en-US" altLang="en-US"/>
          </a:p>
        </p:txBody>
      </p:sp>
    </p:spTree>
    <p:extLst>
      <p:ext uri="{BB962C8B-B14F-4D97-AF65-F5344CB8AC3E}">
        <p14:creationId xmlns:p14="http://schemas.microsoft.com/office/powerpoint/2010/main" val="125354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49AA181-A996-461F-BD2A-C5C271DFFDD1}" type="slidenum">
              <a:rPr lang="en-US" altLang="en-US"/>
              <a:pPr/>
              <a:t>‹#›</a:t>
            </a:fld>
            <a:endParaRPr lang="en-US" altLang="en-US"/>
          </a:p>
        </p:txBody>
      </p:sp>
    </p:spTree>
    <p:extLst>
      <p:ext uri="{BB962C8B-B14F-4D97-AF65-F5344CB8AC3E}">
        <p14:creationId xmlns:p14="http://schemas.microsoft.com/office/powerpoint/2010/main" val="386260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D351C6F-CB6C-44EB-A8DA-67D87CDC16DC}" type="slidenum">
              <a:rPr lang="en-US" altLang="en-US"/>
              <a:pPr/>
              <a:t>‹#›</a:t>
            </a:fld>
            <a:endParaRPr lang="en-US" altLang="en-US"/>
          </a:p>
        </p:txBody>
      </p:sp>
    </p:spTree>
    <p:extLst>
      <p:ext uri="{BB962C8B-B14F-4D97-AF65-F5344CB8AC3E}">
        <p14:creationId xmlns:p14="http://schemas.microsoft.com/office/powerpoint/2010/main" val="218366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5ABA19-DAE6-4B00-A4DA-C7E0A5AFEDEA}" type="slidenum">
              <a:rPr lang="en-US" altLang="en-US"/>
              <a:pPr/>
              <a:t>‹#›</a:t>
            </a:fld>
            <a:endParaRPr lang="en-US" altLang="en-US"/>
          </a:p>
        </p:txBody>
      </p:sp>
    </p:spTree>
    <p:extLst>
      <p:ext uri="{BB962C8B-B14F-4D97-AF65-F5344CB8AC3E}">
        <p14:creationId xmlns:p14="http://schemas.microsoft.com/office/powerpoint/2010/main" val="22859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98D4972-A04F-4334-9749-A7136E916635}" type="slidenum">
              <a:rPr lang="en-US" altLang="en-US"/>
              <a:pPr/>
              <a:t>‹#›</a:t>
            </a:fld>
            <a:endParaRPr lang="en-US" altLang="en-US"/>
          </a:p>
        </p:txBody>
      </p:sp>
    </p:spTree>
    <p:extLst>
      <p:ext uri="{BB962C8B-B14F-4D97-AF65-F5344CB8AC3E}">
        <p14:creationId xmlns:p14="http://schemas.microsoft.com/office/powerpoint/2010/main" val="212899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2A6C980-7547-4FBE-8339-F9B5620D36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18000"/>
            <a:extLst>
              <a:ext uri="{28A0092B-C50C-407E-A947-70E740481C1C}">
                <a14:useLocalDpi xmlns:a14="http://schemas.microsoft.com/office/drawing/2010/main" val="0"/>
              </a:ext>
            </a:extLst>
          </a:blip>
          <a:srcRect l="27762" t="7129" r="5238" b="9283"/>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Line 3"/>
          <p:cNvSpPr>
            <a:spLocks noChangeShapeType="1"/>
          </p:cNvSpPr>
          <p:nvPr/>
        </p:nvSpPr>
        <p:spPr bwMode="auto">
          <a:xfrm flipV="1">
            <a:off x="4837113" y="2667000"/>
            <a:ext cx="1335087" cy="777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Line 4"/>
          <p:cNvSpPr>
            <a:spLocks noChangeShapeType="1"/>
          </p:cNvSpPr>
          <p:nvPr/>
        </p:nvSpPr>
        <p:spPr bwMode="auto">
          <a:xfrm>
            <a:off x="6248400" y="3276600"/>
            <a:ext cx="185738" cy="123983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Line 5"/>
          <p:cNvSpPr>
            <a:spLocks noChangeShapeType="1"/>
          </p:cNvSpPr>
          <p:nvPr/>
        </p:nvSpPr>
        <p:spPr bwMode="auto">
          <a:xfrm flipV="1">
            <a:off x="5240338" y="4510088"/>
            <a:ext cx="1204912"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Line 6"/>
          <p:cNvSpPr>
            <a:spLocks noChangeShapeType="1"/>
          </p:cNvSpPr>
          <p:nvPr/>
        </p:nvSpPr>
        <p:spPr bwMode="auto">
          <a:xfrm>
            <a:off x="4818063" y="2752725"/>
            <a:ext cx="412750" cy="198596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Rectangle 7"/>
          <p:cNvSpPr>
            <a:spLocks noChangeArrowheads="1"/>
          </p:cNvSpPr>
          <p:nvPr/>
        </p:nvSpPr>
        <p:spPr bwMode="auto">
          <a:xfrm>
            <a:off x="4038600" y="152400"/>
            <a:ext cx="158750" cy="20796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Text Box 8"/>
          <p:cNvSpPr txBox="1">
            <a:spLocks noChangeArrowheads="1"/>
          </p:cNvSpPr>
          <p:nvPr/>
        </p:nvSpPr>
        <p:spPr bwMode="auto">
          <a:xfrm>
            <a:off x="4325938" y="49213"/>
            <a:ext cx="36576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bg1"/>
                </a:solidFill>
              </a:rPr>
              <a:t>The National Hotel</a:t>
            </a:r>
          </a:p>
        </p:txBody>
      </p:sp>
      <p:sp>
        <p:nvSpPr>
          <p:cNvPr id="3081" name="Line 9"/>
          <p:cNvSpPr>
            <a:spLocks noChangeShapeType="1"/>
          </p:cNvSpPr>
          <p:nvPr/>
        </p:nvSpPr>
        <p:spPr bwMode="auto">
          <a:xfrm>
            <a:off x="4191000" y="228600"/>
            <a:ext cx="228600"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Line 10"/>
          <p:cNvSpPr>
            <a:spLocks noChangeShapeType="1"/>
          </p:cNvSpPr>
          <p:nvPr/>
        </p:nvSpPr>
        <p:spPr bwMode="auto">
          <a:xfrm>
            <a:off x="5638800" y="4648200"/>
            <a:ext cx="76200" cy="4159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Text Box 11"/>
          <p:cNvSpPr txBox="1">
            <a:spLocks noChangeArrowheads="1"/>
          </p:cNvSpPr>
          <p:nvPr/>
        </p:nvSpPr>
        <p:spPr bwMode="auto">
          <a:xfrm>
            <a:off x="152400" y="152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From: Google Earth</a:t>
            </a:r>
          </a:p>
        </p:txBody>
      </p:sp>
      <p:sp>
        <p:nvSpPr>
          <p:cNvPr id="3084" name="Line 12"/>
          <p:cNvSpPr>
            <a:spLocks noChangeShapeType="1"/>
          </p:cNvSpPr>
          <p:nvPr/>
        </p:nvSpPr>
        <p:spPr bwMode="auto">
          <a:xfrm flipV="1">
            <a:off x="5038725" y="5046663"/>
            <a:ext cx="658813" cy="1143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13"/>
          <p:cNvSpPr>
            <a:spLocks noChangeShapeType="1"/>
          </p:cNvSpPr>
          <p:nvPr/>
        </p:nvSpPr>
        <p:spPr bwMode="auto">
          <a:xfrm flipV="1">
            <a:off x="4695825" y="5170488"/>
            <a:ext cx="114300" cy="2190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4"/>
          <p:cNvSpPr>
            <a:spLocks noChangeShapeType="1"/>
          </p:cNvSpPr>
          <p:nvPr/>
        </p:nvSpPr>
        <p:spPr bwMode="auto">
          <a:xfrm flipV="1">
            <a:off x="4343400" y="5389563"/>
            <a:ext cx="352425" cy="17303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15"/>
          <p:cNvSpPr>
            <a:spLocks noChangeShapeType="1"/>
          </p:cNvSpPr>
          <p:nvPr/>
        </p:nvSpPr>
        <p:spPr bwMode="auto">
          <a:xfrm flipV="1">
            <a:off x="4343400" y="5562600"/>
            <a:ext cx="14288" cy="2794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16"/>
          <p:cNvSpPr>
            <a:spLocks noChangeShapeType="1"/>
          </p:cNvSpPr>
          <p:nvPr/>
        </p:nvSpPr>
        <p:spPr bwMode="auto">
          <a:xfrm flipV="1">
            <a:off x="3962400" y="5838825"/>
            <a:ext cx="371475" cy="1047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V="1">
            <a:off x="3744913" y="5953125"/>
            <a:ext cx="220662" cy="698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3217863" y="6019800"/>
            <a:ext cx="546100" cy="1047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2330450" y="6119813"/>
            <a:ext cx="782638" cy="1746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Line 20"/>
          <p:cNvSpPr>
            <a:spLocks noChangeShapeType="1"/>
          </p:cNvSpPr>
          <p:nvPr/>
        </p:nvSpPr>
        <p:spPr bwMode="auto">
          <a:xfrm flipV="1">
            <a:off x="4800600" y="5160963"/>
            <a:ext cx="149225" cy="2698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21"/>
          <p:cNvSpPr>
            <a:spLocks noChangeShapeType="1"/>
          </p:cNvSpPr>
          <p:nvPr/>
        </p:nvSpPr>
        <p:spPr bwMode="auto">
          <a:xfrm flipV="1">
            <a:off x="2344738" y="4343400"/>
            <a:ext cx="0" cy="1752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22"/>
          <p:cNvSpPr>
            <a:spLocks noChangeShapeType="1"/>
          </p:cNvSpPr>
          <p:nvPr/>
        </p:nvSpPr>
        <p:spPr bwMode="auto">
          <a:xfrm flipH="1" flipV="1">
            <a:off x="1520825" y="3481388"/>
            <a:ext cx="688975" cy="7096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23"/>
          <p:cNvSpPr>
            <a:spLocks noChangeShapeType="1"/>
          </p:cNvSpPr>
          <p:nvPr/>
        </p:nvSpPr>
        <p:spPr bwMode="auto">
          <a:xfrm flipV="1">
            <a:off x="1520825" y="3173413"/>
            <a:ext cx="255588" cy="3079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Line 24"/>
          <p:cNvSpPr>
            <a:spLocks noChangeShapeType="1"/>
          </p:cNvSpPr>
          <p:nvPr/>
        </p:nvSpPr>
        <p:spPr bwMode="auto">
          <a:xfrm flipH="1" flipV="1">
            <a:off x="1644650" y="3041650"/>
            <a:ext cx="131763" cy="1492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25"/>
          <p:cNvSpPr>
            <a:spLocks noChangeShapeType="1"/>
          </p:cNvSpPr>
          <p:nvPr/>
        </p:nvSpPr>
        <p:spPr bwMode="auto">
          <a:xfrm flipV="1">
            <a:off x="1943100" y="2667000"/>
            <a:ext cx="412750" cy="24606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26"/>
          <p:cNvSpPr>
            <a:spLocks noChangeShapeType="1"/>
          </p:cNvSpPr>
          <p:nvPr/>
        </p:nvSpPr>
        <p:spPr bwMode="auto">
          <a:xfrm>
            <a:off x="2362200" y="2667000"/>
            <a:ext cx="82550" cy="17303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27"/>
          <p:cNvSpPr>
            <a:spLocks noChangeShapeType="1"/>
          </p:cNvSpPr>
          <p:nvPr/>
        </p:nvSpPr>
        <p:spPr bwMode="auto">
          <a:xfrm flipV="1">
            <a:off x="2438400" y="2012950"/>
            <a:ext cx="1038225" cy="82073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28"/>
          <p:cNvSpPr>
            <a:spLocks noChangeShapeType="1"/>
          </p:cNvSpPr>
          <p:nvPr/>
        </p:nvSpPr>
        <p:spPr bwMode="auto">
          <a:xfrm flipV="1">
            <a:off x="3560763" y="1511300"/>
            <a:ext cx="352425" cy="41433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29"/>
          <p:cNvSpPr>
            <a:spLocks noChangeShapeType="1"/>
          </p:cNvSpPr>
          <p:nvPr/>
        </p:nvSpPr>
        <p:spPr bwMode="auto">
          <a:xfrm flipV="1">
            <a:off x="3895725" y="1497013"/>
            <a:ext cx="430213" cy="2063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Line 30"/>
          <p:cNvSpPr>
            <a:spLocks noChangeShapeType="1"/>
          </p:cNvSpPr>
          <p:nvPr/>
        </p:nvSpPr>
        <p:spPr bwMode="auto">
          <a:xfrm flipV="1">
            <a:off x="4333875" y="1389063"/>
            <a:ext cx="484188" cy="10636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Line 31"/>
          <p:cNvSpPr>
            <a:spLocks noChangeShapeType="1"/>
          </p:cNvSpPr>
          <p:nvPr/>
        </p:nvSpPr>
        <p:spPr bwMode="auto">
          <a:xfrm flipV="1">
            <a:off x="4941888" y="1116013"/>
            <a:ext cx="1028700" cy="2286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Line 32"/>
          <p:cNvSpPr>
            <a:spLocks noChangeShapeType="1"/>
          </p:cNvSpPr>
          <p:nvPr/>
        </p:nvSpPr>
        <p:spPr bwMode="auto">
          <a:xfrm>
            <a:off x="5953125" y="1133475"/>
            <a:ext cx="136525" cy="12001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Line 33"/>
          <p:cNvSpPr>
            <a:spLocks noChangeShapeType="1"/>
          </p:cNvSpPr>
          <p:nvPr/>
        </p:nvSpPr>
        <p:spPr bwMode="auto">
          <a:xfrm flipH="1" flipV="1">
            <a:off x="6119813" y="2435225"/>
            <a:ext cx="52387" cy="2317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Text Box 34"/>
          <p:cNvSpPr txBox="1">
            <a:spLocks noChangeArrowheads="1"/>
          </p:cNvSpPr>
          <p:nvPr/>
        </p:nvSpPr>
        <p:spPr bwMode="auto">
          <a:xfrm>
            <a:off x="2514600" y="3429000"/>
            <a:ext cx="22098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bg1"/>
                </a:solidFill>
              </a:rPr>
              <a:t>Jerusalem Old City</a:t>
            </a:r>
          </a:p>
        </p:txBody>
      </p:sp>
      <p:sp>
        <p:nvSpPr>
          <p:cNvPr id="3107" name="Line 35"/>
          <p:cNvSpPr>
            <a:spLocks noChangeShapeType="1"/>
          </p:cNvSpPr>
          <p:nvPr/>
        </p:nvSpPr>
        <p:spPr bwMode="auto">
          <a:xfrm flipH="1" flipV="1">
            <a:off x="6172200" y="2667000"/>
            <a:ext cx="55563" cy="47466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Line 36"/>
          <p:cNvSpPr>
            <a:spLocks noChangeShapeType="1"/>
          </p:cNvSpPr>
          <p:nvPr/>
        </p:nvSpPr>
        <p:spPr bwMode="auto">
          <a:xfrm>
            <a:off x="6219825" y="3090863"/>
            <a:ext cx="28575" cy="185737"/>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Text Box 37"/>
          <p:cNvSpPr txBox="1">
            <a:spLocks noChangeArrowheads="1"/>
          </p:cNvSpPr>
          <p:nvPr/>
        </p:nvSpPr>
        <p:spPr bwMode="auto">
          <a:xfrm rot="16200000">
            <a:off x="7635082" y="3367881"/>
            <a:ext cx="24384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3200">
                <a:solidFill>
                  <a:schemeClr val="bg1"/>
                </a:solidFill>
              </a:rPr>
              <a:t>Mt of Olives</a:t>
            </a:r>
          </a:p>
        </p:txBody>
      </p:sp>
      <p:sp>
        <p:nvSpPr>
          <p:cNvPr id="3110" name="Text Box 38"/>
          <p:cNvSpPr txBox="1">
            <a:spLocks noChangeArrowheads="1"/>
          </p:cNvSpPr>
          <p:nvPr/>
        </p:nvSpPr>
        <p:spPr bwMode="auto">
          <a:xfrm>
            <a:off x="4800600" y="2743200"/>
            <a:ext cx="1447800" cy="179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80000"/>
              </a:lnSpc>
              <a:spcBef>
                <a:spcPct val="50000"/>
              </a:spcBef>
            </a:pPr>
            <a:r>
              <a:rPr lang="en-US" altLang="en-US" sz="2800">
                <a:solidFill>
                  <a:schemeClr val="bg1"/>
                </a:solidFill>
              </a:rPr>
              <a:t>Temple Mount</a:t>
            </a:r>
            <a:r>
              <a:rPr lang="en-US" altLang="en-US" sz="2000">
                <a:solidFill>
                  <a:schemeClr val="bg1"/>
                </a:solidFill>
              </a:rPr>
              <a:t> </a:t>
            </a:r>
            <a:r>
              <a:rPr lang="en-US" altLang="en-US" sz="2800">
                <a:solidFill>
                  <a:schemeClr val="bg1"/>
                </a:solidFill>
              </a:rPr>
              <a:t>/ Dome of the Rock</a:t>
            </a:r>
          </a:p>
        </p:txBody>
      </p:sp>
      <p:sp>
        <p:nvSpPr>
          <p:cNvPr id="3111" name="Line 39"/>
          <p:cNvSpPr>
            <a:spLocks noChangeShapeType="1"/>
          </p:cNvSpPr>
          <p:nvPr/>
        </p:nvSpPr>
        <p:spPr bwMode="auto">
          <a:xfrm flipV="1">
            <a:off x="1676400" y="2962275"/>
            <a:ext cx="153988" cy="698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Text Box 40"/>
          <p:cNvSpPr txBox="1">
            <a:spLocks noChangeArrowheads="1"/>
          </p:cNvSpPr>
          <p:nvPr/>
        </p:nvSpPr>
        <p:spPr bwMode="auto">
          <a:xfrm rot="16800000">
            <a:off x="4435475" y="5799138"/>
            <a:ext cx="13716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3200">
                <a:solidFill>
                  <a:schemeClr val="bg1"/>
                </a:solidFill>
              </a:rPr>
              <a:t>City of David</a:t>
            </a:r>
          </a:p>
        </p:txBody>
      </p:sp>
      <p:sp>
        <p:nvSpPr>
          <p:cNvPr id="3113" name="Text Box 41"/>
          <p:cNvSpPr txBox="1">
            <a:spLocks noChangeArrowheads="1"/>
          </p:cNvSpPr>
          <p:nvPr/>
        </p:nvSpPr>
        <p:spPr bwMode="auto">
          <a:xfrm flipH="1">
            <a:off x="1447800" y="4191000"/>
            <a:ext cx="911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Jaffa            Gate</a:t>
            </a:r>
          </a:p>
        </p:txBody>
      </p:sp>
      <p:sp>
        <p:nvSpPr>
          <p:cNvPr id="3114" name="Rectangle 42"/>
          <p:cNvSpPr>
            <a:spLocks noChangeArrowheads="1"/>
          </p:cNvSpPr>
          <p:nvPr/>
        </p:nvSpPr>
        <p:spPr bwMode="auto">
          <a:xfrm>
            <a:off x="1143000" y="21336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bg1"/>
                </a:solidFill>
              </a:rPr>
              <a:t>New Gate</a:t>
            </a:r>
          </a:p>
        </p:txBody>
      </p:sp>
      <p:sp>
        <p:nvSpPr>
          <p:cNvPr id="3115" name="Rectangle 43"/>
          <p:cNvSpPr>
            <a:spLocks noChangeArrowheads="1"/>
          </p:cNvSpPr>
          <p:nvPr/>
        </p:nvSpPr>
        <p:spPr bwMode="auto">
          <a:xfrm>
            <a:off x="1905000" y="1219200"/>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bg1"/>
                </a:solidFill>
              </a:rPr>
              <a:t>Damascus Gate</a:t>
            </a:r>
          </a:p>
        </p:txBody>
      </p:sp>
      <p:sp>
        <p:nvSpPr>
          <p:cNvPr id="3116" name="Rectangle 44"/>
          <p:cNvSpPr>
            <a:spLocks noChangeArrowheads="1"/>
          </p:cNvSpPr>
          <p:nvPr/>
        </p:nvSpPr>
        <p:spPr bwMode="auto">
          <a:xfrm>
            <a:off x="3352800" y="609600"/>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bg1"/>
                </a:solidFill>
              </a:rPr>
              <a:t>Herod’s Gate</a:t>
            </a:r>
          </a:p>
        </p:txBody>
      </p:sp>
      <p:sp>
        <p:nvSpPr>
          <p:cNvPr id="3117" name="Rectangle 45"/>
          <p:cNvSpPr>
            <a:spLocks noChangeArrowheads="1"/>
          </p:cNvSpPr>
          <p:nvPr/>
        </p:nvSpPr>
        <p:spPr bwMode="auto">
          <a:xfrm>
            <a:off x="6096000" y="17526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bg1"/>
                </a:solidFill>
              </a:rPr>
              <a:t>Lions     Gate</a:t>
            </a:r>
          </a:p>
        </p:txBody>
      </p:sp>
      <p:sp>
        <p:nvSpPr>
          <p:cNvPr id="3118" name="Rectangle 46"/>
          <p:cNvSpPr>
            <a:spLocks noChangeArrowheads="1"/>
          </p:cNvSpPr>
          <p:nvPr/>
        </p:nvSpPr>
        <p:spPr bwMode="auto">
          <a:xfrm>
            <a:off x="6248400" y="29718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bg1"/>
                </a:solidFill>
              </a:rPr>
              <a:t>Eastern     Gate</a:t>
            </a:r>
          </a:p>
        </p:txBody>
      </p:sp>
      <p:sp>
        <p:nvSpPr>
          <p:cNvPr id="3119" name="Text Box 47"/>
          <p:cNvSpPr txBox="1">
            <a:spLocks noChangeArrowheads="1"/>
          </p:cNvSpPr>
          <p:nvPr/>
        </p:nvSpPr>
        <p:spPr bwMode="auto">
          <a:xfrm flipH="1">
            <a:off x="2819400" y="6181725"/>
            <a:ext cx="9112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2400">
                <a:solidFill>
                  <a:schemeClr val="bg1"/>
                </a:solidFill>
              </a:rPr>
              <a:t>Zion             Gate</a:t>
            </a:r>
          </a:p>
        </p:txBody>
      </p:sp>
      <p:sp>
        <p:nvSpPr>
          <p:cNvPr id="3120" name="Text Box 48"/>
          <p:cNvSpPr txBox="1">
            <a:spLocks noChangeArrowheads="1"/>
          </p:cNvSpPr>
          <p:nvPr/>
        </p:nvSpPr>
        <p:spPr bwMode="auto">
          <a:xfrm flipH="1">
            <a:off x="4876800" y="5181600"/>
            <a:ext cx="2209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2400">
                <a:solidFill>
                  <a:schemeClr val="bg1"/>
                </a:solidFill>
              </a:rPr>
              <a:t>Dung Gate</a:t>
            </a:r>
          </a:p>
        </p:txBody>
      </p:sp>
      <p:sp>
        <p:nvSpPr>
          <p:cNvPr id="3121" name="Rectangle 49"/>
          <p:cNvSpPr>
            <a:spLocks noChangeArrowheads="1"/>
          </p:cNvSpPr>
          <p:nvPr/>
        </p:nvSpPr>
        <p:spPr bwMode="auto">
          <a:xfrm>
            <a:off x="7086600" y="2895600"/>
            <a:ext cx="152400" cy="1524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2" name="Text Box 50"/>
          <p:cNvSpPr txBox="1">
            <a:spLocks noChangeArrowheads="1"/>
          </p:cNvSpPr>
          <p:nvPr/>
        </p:nvSpPr>
        <p:spPr bwMode="auto">
          <a:xfrm>
            <a:off x="7086600" y="16764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FF00"/>
                </a:solidFill>
              </a:rPr>
              <a:t>Garden of Gethsemane</a:t>
            </a:r>
          </a:p>
        </p:txBody>
      </p:sp>
      <p:sp>
        <p:nvSpPr>
          <p:cNvPr id="3123" name="Line 51"/>
          <p:cNvSpPr>
            <a:spLocks noChangeShapeType="1"/>
          </p:cNvSpPr>
          <p:nvPr/>
        </p:nvSpPr>
        <p:spPr bwMode="auto">
          <a:xfrm flipV="1">
            <a:off x="7239000" y="2438400"/>
            <a:ext cx="0" cy="457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Text Box 52"/>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rPr>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outhern Temple Location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68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temple m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The aerial photo of the City of David and the Temple Mount locates Mazar’s excavation. A closer view of the area (taken before her excavation) clearly shows the well-known Stepped Stone Structure, flanked by the Northern (on the right) and Southern (on the left) towers. Connected to the Northern Tower, Mazar found Nehemiah’s wall and, near it, seal impressions of people mentioned in the Bible. Credits: Garo Nalban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G_8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emple Rubbl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5181600" y="0"/>
            <a:ext cx="3962400" cy="682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Some of the remaining rubble from when the Romans dumped the temple blocks off of                  the temple mount.</a:t>
            </a:r>
          </a:p>
          <a:p>
            <a:endParaRPr lang="en-US" altLang="en-US" sz="1400"/>
          </a:p>
          <a:p>
            <a:r>
              <a:rPr lang="en-US" altLang="en-US" sz="2400"/>
              <a:t>Mark 13:1-2</a:t>
            </a:r>
          </a:p>
          <a:p>
            <a:r>
              <a:rPr lang="en-US" altLang="en-US" sz="2400"/>
              <a:t>As He was going out of the temple, one of His disciples said to Him, "Teacher, behold what wonderful stones and what wonderful buildings!" 2 And Jesus said to him, "Do you see these great buildings?               Not one stone will be left upon another which will             not be torn down."</a:t>
            </a:r>
          </a:p>
        </p:txBody>
      </p:sp>
      <p:sp>
        <p:nvSpPr>
          <p:cNvPr id="6148" name="Line 4"/>
          <p:cNvSpPr>
            <a:spLocks noChangeShapeType="1"/>
          </p:cNvSpPr>
          <p:nvPr/>
        </p:nvSpPr>
        <p:spPr bwMode="auto">
          <a:xfrm>
            <a:off x="5257800" y="2286000"/>
            <a:ext cx="3733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123</Words>
  <Application>Microsoft Office PowerPoint</Application>
  <PresentationFormat>On-screen Show (4:3)</PresentationFormat>
  <Paragraphs>20</Paragraphs>
  <Slides>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Vernancy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VernGW</dc:creator>
  <cp:lastModifiedBy>Nancy Peterman</cp:lastModifiedBy>
  <cp:revision>2</cp:revision>
  <dcterms:created xsi:type="dcterms:W3CDTF">2016-10-23T00:19:37Z</dcterms:created>
  <dcterms:modified xsi:type="dcterms:W3CDTF">2016-10-23T02:04:56Z</dcterms:modified>
</cp:coreProperties>
</file>