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9" r:id="rId13"/>
    <p:sldId id="271" r:id="rId14"/>
    <p:sldId id="273" r:id="rId15"/>
    <p:sldId id="272" r:id="rId16"/>
    <p:sldId id="274" r:id="rId17"/>
    <p:sldId id="275" r:id="rId18"/>
    <p:sldId id="26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79" autoAdjust="0"/>
    <p:restoredTop sz="94652" autoAdjust="0"/>
  </p:normalViewPr>
  <p:slideViewPr>
    <p:cSldViewPr>
      <p:cViewPr varScale="1">
        <p:scale>
          <a:sx n="52" d="100"/>
          <a:sy n="52" d="100"/>
        </p:scale>
        <p:origin x="-610" y="-8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1A8E87D-7137-4AA2-B0B4-9FB530502AD0}" type="datetimeFigureOut">
              <a:rPr lang="en-US" smtClean="0"/>
              <a:t>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702029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A8E87D-7137-4AA2-B0B4-9FB530502AD0}" type="datetimeFigureOut">
              <a:rPr lang="en-US" smtClean="0"/>
              <a:t>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3799595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A8E87D-7137-4AA2-B0B4-9FB530502AD0}" type="datetimeFigureOut">
              <a:rPr lang="en-US" smtClean="0"/>
              <a:t>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1630414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A8E87D-7137-4AA2-B0B4-9FB530502AD0}" type="datetimeFigureOut">
              <a:rPr lang="en-US" smtClean="0"/>
              <a:t>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978399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1A8E87D-7137-4AA2-B0B4-9FB530502AD0}" type="datetimeFigureOut">
              <a:rPr lang="en-US" smtClean="0"/>
              <a:t>2/16/2019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2316257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1A8E87D-7137-4AA2-B0B4-9FB530502AD0}" type="datetimeFigureOut">
              <a:rPr lang="en-US" smtClean="0"/>
              <a:t>2/16/2019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868719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A8E87D-7137-4AA2-B0B4-9FB530502AD0}" type="datetimeFigureOut">
              <a:rPr lang="en-US" smtClean="0"/>
              <a:t>2/16/2019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2805331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A8E87D-7137-4AA2-B0B4-9FB530502AD0}" type="datetimeFigureOut">
              <a:rPr lang="en-US" smtClean="0"/>
              <a:t>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95635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A8E87D-7137-4AA2-B0B4-9FB530502AD0}" type="datetimeFigureOut">
              <a:rPr lang="en-US" smtClean="0"/>
              <a:t>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2324391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A8E87D-7137-4AA2-B0B4-9FB530502AD0}" type="datetimeFigureOut">
              <a:rPr lang="en-US" smtClean="0"/>
              <a:t>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725860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A8E87D-7137-4AA2-B0B4-9FB530502AD0}" type="datetimeFigureOut">
              <a:rPr lang="en-US" smtClean="0"/>
              <a:t>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5D55A9-7E56-4B2B-9BE6-A69012178599}" type="slidenum">
              <a:rPr lang="en-US" smtClean="0"/>
              <a:t>‹#›</a:t>
            </a:fld>
            <a:endParaRPr lang="en-US"/>
          </a:p>
        </p:txBody>
      </p:sp>
    </p:spTree>
    <p:extLst>
      <p:ext uri="{BB962C8B-B14F-4D97-AF65-F5344CB8AC3E}">
        <p14:creationId xmlns:p14="http://schemas.microsoft.com/office/powerpoint/2010/main" val="974289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A8E87D-7137-4AA2-B0B4-9FB530502AD0}" type="datetimeFigureOut">
              <a:rPr lang="en-US" smtClean="0"/>
              <a:t>2/16/2019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5D55A9-7E56-4B2B-9BE6-A69012178599}" type="slidenum">
              <a:rPr lang="en-US" smtClean="0"/>
              <a:t>‹#›</a:t>
            </a:fld>
            <a:endParaRPr lang="en-US"/>
          </a:p>
        </p:txBody>
      </p:sp>
    </p:spTree>
    <p:extLst>
      <p:ext uri="{BB962C8B-B14F-4D97-AF65-F5344CB8AC3E}">
        <p14:creationId xmlns:p14="http://schemas.microsoft.com/office/powerpoint/2010/main" val="29989463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0"/>
            <a:ext cx="7772400" cy="838200"/>
          </a:xfrm>
        </p:spPr>
        <p:txBody>
          <a:bodyPr/>
          <a:lstStyle/>
          <a:p>
            <a:r>
              <a:rPr lang="en-US" dirty="0" smtClean="0"/>
              <a:t>Colossians</a:t>
            </a:r>
            <a:endParaRPr lang="en-US" dirty="0"/>
          </a:p>
        </p:txBody>
      </p:sp>
      <p:sp>
        <p:nvSpPr>
          <p:cNvPr id="3" name="Subtitle 2"/>
          <p:cNvSpPr>
            <a:spLocks noGrp="1"/>
          </p:cNvSpPr>
          <p:nvPr>
            <p:ph type="subTitle" idx="1"/>
          </p:nvPr>
        </p:nvSpPr>
        <p:spPr>
          <a:xfrm>
            <a:off x="1371600" y="990600"/>
            <a:ext cx="6477000" cy="609600"/>
          </a:xfrm>
        </p:spPr>
        <p:txBody>
          <a:bodyPr/>
          <a:lstStyle/>
          <a:p>
            <a:r>
              <a:rPr lang="en-US" dirty="0" smtClean="0">
                <a:solidFill>
                  <a:schemeClr val="tx1">
                    <a:lumMod val="75000"/>
                    <a:lumOff val="25000"/>
                  </a:schemeClr>
                </a:solidFill>
              </a:rPr>
              <a:t>2-17-2019</a:t>
            </a:r>
            <a:endParaRPr lang="en-US" dirty="0">
              <a:solidFill>
                <a:schemeClr val="tx1">
                  <a:lumMod val="75000"/>
                  <a:lumOff val="25000"/>
                </a:schemeClr>
              </a:solidFill>
            </a:endParaRPr>
          </a:p>
        </p:txBody>
      </p:sp>
      <p:sp>
        <p:nvSpPr>
          <p:cNvPr id="5" name="Plus 4"/>
          <p:cNvSpPr/>
          <p:nvPr/>
        </p:nvSpPr>
        <p:spPr>
          <a:xfrm>
            <a:off x="4406900" y="2643328"/>
            <a:ext cx="381000" cy="302257"/>
          </a:xfrm>
          <a:prstGeom prst="mathPlus">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lus 5"/>
          <p:cNvSpPr/>
          <p:nvPr/>
        </p:nvSpPr>
        <p:spPr>
          <a:xfrm>
            <a:off x="5105400" y="3810000"/>
            <a:ext cx="457200" cy="431800"/>
          </a:xfrm>
          <a:prstGeom prst="mathPlus">
            <a:avLst/>
          </a:prstGeom>
          <a:solidFill>
            <a:srgbClr val="0066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ubtitle 2"/>
          <p:cNvSpPr txBox="1">
            <a:spLocks/>
          </p:cNvSpPr>
          <p:nvPr/>
        </p:nvSpPr>
        <p:spPr>
          <a:xfrm>
            <a:off x="4597400" y="4273550"/>
            <a:ext cx="1295400" cy="4095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800" i="1" dirty="0" smtClean="0">
                <a:solidFill>
                  <a:schemeClr val="tx1">
                    <a:lumMod val="75000"/>
                    <a:lumOff val="25000"/>
                  </a:schemeClr>
                </a:solidFill>
                <a:latin typeface="Arial" panose="020B0604020202020204" pitchFamily="34" charset="0"/>
                <a:cs typeface="Arial" panose="020B0604020202020204" pitchFamily="34" charset="0"/>
              </a:rPr>
              <a:t>Colossae</a:t>
            </a:r>
            <a:endParaRPr lang="en-US" sz="1800" i="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7" name="Subtitle 2"/>
          <p:cNvSpPr txBox="1">
            <a:spLocks/>
          </p:cNvSpPr>
          <p:nvPr/>
        </p:nvSpPr>
        <p:spPr>
          <a:xfrm>
            <a:off x="1930400" y="3594737"/>
            <a:ext cx="1562100" cy="468868"/>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800" i="1" dirty="0" smtClean="0">
                <a:solidFill>
                  <a:schemeClr val="tx1">
                    <a:lumMod val="75000"/>
                    <a:lumOff val="25000"/>
                  </a:schemeClr>
                </a:solidFill>
                <a:latin typeface="Arial" panose="020B0604020202020204" pitchFamily="34" charset="0"/>
                <a:cs typeface="Arial" panose="020B0604020202020204" pitchFamily="34" charset="0"/>
              </a:rPr>
              <a:t>Laodicea</a:t>
            </a:r>
            <a:endParaRPr lang="en-US" sz="1800" i="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8" name="Subtitle 2"/>
          <p:cNvSpPr txBox="1">
            <a:spLocks/>
          </p:cNvSpPr>
          <p:nvPr/>
        </p:nvSpPr>
        <p:spPr>
          <a:xfrm>
            <a:off x="4787900" y="2595385"/>
            <a:ext cx="1587500" cy="3810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800" i="1" dirty="0" err="1" smtClean="0">
                <a:solidFill>
                  <a:schemeClr val="tx1">
                    <a:lumMod val="75000"/>
                    <a:lumOff val="25000"/>
                  </a:schemeClr>
                </a:solidFill>
                <a:latin typeface="Arial" panose="020B0604020202020204" pitchFamily="34" charset="0"/>
                <a:cs typeface="Arial" panose="020B0604020202020204" pitchFamily="34" charset="0"/>
              </a:rPr>
              <a:t>Hieropolis</a:t>
            </a:r>
            <a:endParaRPr lang="en-US" sz="1800" i="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9" name="Right Triangle 18"/>
          <p:cNvSpPr/>
          <p:nvPr/>
        </p:nvSpPr>
        <p:spPr>
          <a:xfrm rot="1873835">
            <a:off x="4174686" y="3244732"/>
            <a:ext cx="1415143" cy="700008"/>
          </a:xfrm>
          <a:prstGeom prst="rtTriangl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lumMod val="75000"/>
                </a:schemeClr>
              </a:solidFill>
            </a:endParaRPr>
          </a:p>
        </p:txBody>
      </p:sp>
      <p:sp>
        <p:nvSpPr>
          <p:cNvPr id="8" name="Freeform 7"/>
          <p:cNvSpPr/>
          <p:nvPr/>
        </p:nvSpPr>
        <p:spPr>
          <a:xfrm>
            <a:off x="2397414" y="2133600"/>
            <a:ext cx="5016500" cy="3391142"/>
          </a:xfrm>
          <a:custGeom>
            <a:avLst/>
            <a:gdLst>
              <a:gd name="connsiteX0" fmla="*/ 0 w 5016500"/>
              <a:gd name="connsiteY0" fmla="*/ 0 h 3391142"/>
              <a:gd name="connsiteX1" fmla="*/ 50800 w 5016500"/>
              <a:gd name="connsiteY1" fmla="*/ 114300 h 3391142"/>
              <a:gd name="connsiteX2" fmla="*/ 76200 w 5016500"/>
              <a:gd name="connsiteY2" fmla="*/ 152400 h 3391142"/>
              <a:gd name="connsiteX3" fmla="*/ 127000 w 5016500"/>
              <a:gd name="connsiteY3" fmla="*/ 254000 h 3391142"/>
              <a:gd name="connsiteX4" fmla="*/ 203200 w 5016500"/>
              <a:gd name="connsiteY4" fmla="*/ 317500 h 3391142"/>
              <a:gd name="connsiteX5" fmla="*/ 279400 w 5016500"/>
              <a:gd name="connsiteY5" fmla="*/ 393700 h 3391142"/>
              <a:gd name="connsiteX6" fmla="*/ 317500 w 5016500"/>
              <a:gd name="connsiteY6" fmla="*/ 419100 h 3391142"/>
              <a:gd name="connsiteX7" fmla="*/ 393700 w 5016500"/>
              <a:gd name="connsiteY7" fmla="*/ 495300 h 3391142"/>
              <a:gd name="connsiteX8" fmla="*/ 469900 w 5016500"/>
              <a:gd name="connsiteY8" fmla="*/ 520700 h 3391142"/>
              <a:gd name="connsiteX9" fmla="*/ 508000 w 5016500"/>
              <a:gd name="connsiteY9" fmla="*/ 546100 h 3391142"/>
              <a:gd name="connsiteX10" fmla="*/ 558800 w 5016500"/>
              <a:gd name="connsiteY10" fmla="*/ 584200 h 3391142"/>
              <a:gd name="connsiteX11" fmla="*/ 647700 w 5016500"/>
              <a:gd name="connsiteY11" fmla="*/ 622300 h 3391142"/>
              <a:gd name="connsiteX12" fmla="*/ 685800 w 5016500"/>
              <a:gd name="connsiteY12" fmla="*/ 647700 h 3391142"/>
              <a:gd name="connsiteX13" fmla="*/ 711200 w 5016500"/>
              <a:gd name="connsiteY13" fmla="*/ 685800 h 3391142"/>
              <a:gd name="connsiteX14" fmla="*/ 787400 w 5016500"/>
              <a:gd name="connsiteY14" fmla="*/ 711200 h 3391142"/>
              <a:gd name="connsiteX15" fmla="*/ 863600 w 5016500"/>
              <a:gd name="connsiteY15" fmla="*/ 762000 h 3391142"/>
              <a:gd name="connsiteX16" fmla="*/ 863600 w 5016500"/>
              <a:gd name="connsiteY16" fmla="*/ 762000 h 3391142"/>
              <a:gd name="connsiteX17" fmla="*/ 990600 w 5016500"/>
              <a:gd name="connsiteY17" fmla="*/ 825500 h 3391142"/>
              <a:gd name="connsiteX18" fmla="*/ 1104900 w 5016500"/>
              <a:gd name="connsiteY18" fmla="*/ 901700 h 3391142"/>
              <a:gd name="connsiteX19" fmla="*/ 1168400 w 5016500"/>
              <a:gd name="connsiteY19" fmla="*/ 927100 h 3391142"/>
              <a:gd name="connsiteX20" fmla="*/ 1295400 w 5016500"/>
              <a:gd name="connsiteY20" fmla="*/ 965200 h 3391142"/>
              <a:gd name="connsiteX21" fmla="*/ 1384300 w 5016500"/>
              <a:gd name="connsiteY21" fmla="*/ 1003300 h 3391142"/>
              <a:gd name="connsiteX22" fmla="*/ 1460500 w 5016500"/>
              <a:gd name="connsiteY22" fmla="*/ 1054100 h 3391142"/>
              <a:gd name="connsiteX23" fmla="*/ 1498600 w 5016500"/>
              <a:gd name="connsiteY23" fmla="*/ 1079500 h 3391142"/>
              <a:gd name="connsiteX24" fmla="*/ 1587500 w 5016500"/>
              <a:gd name="connsiteY24" fmla="*/ 1117600 h 3391142"/>
              <a:gd name="connsiteX25" fmla="*/ 1676400 w 5016500"/>
              <a:gd name="connsiteY25" fmla="*/ 1168400 h 3391142"/>
              <a:gd name="connsiteX26" fmla="*/ 1714500 w 5016500"/>
              <a:gd name="connsiteY26" fmla="*/ 1193800 h 3391142"/>
              <a:gd name="connsiteX27" fmla="*/ 1752600 w 5016500"/>
              <a:gd name="connsiteY27" fmla="*/ 1206500 h 3391142"/>
              <a:gd name="connsiteX28" fmla="*/ 1854200 w 5016500"/>
              <a:gd name="connsiteY28" fmla="*/ 1244600 h 3391142"/>
              <a:gd name="connsiteX29" fmla="*/ 1930400 w 5016500"/>
              <a:gd name="connsiteY29" fmla="*/ 1308100 h 3391142"/>
              <a:gd name="connsiteX30" fmla="*/ 1968500 w 5016500"/>
              <a:gd name="connsiteY30" fmla="*/ 1346200 h 3391142"/>
              <a:gd name="connsiteX31" fmla="*/ 2006600 w 5016500"/>
              <a:gd name="connsiteY31" fmla="*/ 1358900 h 3391142"/>
              <a:gd name="connsiteX32" fmla="*/ 2578100 w 5016500"/>
              <a:gd name="connsiteY32" fmla="*/ 1384300 h 3391142"/>
              <a:gd name="connsiteX33" fmla="*/ 2654300 w 5016500"/>
              <a:gd name="connsiteY33" fmla="*/ 1397000 h 3391142"/>
              <a:gd name="connsiteX34" fmla="*/ 2705100 w 5016500"/>
              <a:gd name="connsiteY34" fmla="*/ 1422400 h 3391142"/>
              <a:gd name="connsiteX35" fmla="*/ 2743200 w 5016500"/>
              <a:gd name="connsiteY35" fmla="*/ 1435100 h 3391142"/>
              <a:gd name="connsiteX36" fmla="*/ 2933700 w 5016500"/>
              <a:gd name="connsiteY36" fmla="*/ 1562100 h 3391142"/>
              <a:gd name="connsiteX37" fmla="*/ 3009900 w 5016500"/>
              <a:gd name="connsiteY37" fmla="*/ 1574800 h 3391142"/>
              <a:gd name="connsiteX38" fmla="*/ 3073400 w 5016500"/>
              <a:gd name="connsiteY38" fmla="*/ 1600200 h 3391142"/>
              <a:gd name="connsiteX39" fmla="*/ 3124200 w 5016500"/>
              <a:gd name="connsiteY39" fmla="*/ 1612900 h 3391142"/>
              <a:gd name="connsiteX40" fmla="*/ 3162300 w 5016500"/>
              <a:gd name="connsiteY40" fmla="*/ 1651000 h 3391142"/>
              <a:gd name="connsiteX41" fmla="*/ 3238500 w 5016500"/>
              <a:gd name="connsiteY41" fmla="*/ 1689100 h 3391142"/>
              <a:gd name="connsiteX42" fmla="*/ 3276600 w 5016500"/>
              <a:gd name="connsiteY42" fmla="*/ 1714500 h 3391142"/>
              <a:gd name="connsiteX43" fmla="*/ 3302000 w 5016500"/>
              <a:gd name="connsiteY43" fmla="*/ 1752600 h 3391142"/>
              <a:gd name="connsiteX44" fmla="*/ 3378200 w 5016500"/>
              <a:gd name="connsiteY44" fmla="*/ 1790700 h 3391142"/>
              <a:gd name="connsiteX45" fmla="*/ 3454400 w 5016500"/>
              <a:gd name="connsiteY45" fmla="*/ 1828800 h 3391142"/>
              <a:gd name="connsiteX46" fmla="*/ 3530600 w 5016500"/>
              <a:gd name="connsiteY46" fmla="*/ 1892300 h 3391142"/>
              <a:gd name="connsiteX47" fmla="*/ 3606800 w 5016500"/>
              <a:gd name="connsiteY47" fmla="*/ 1981200 h 3391142"/>
              <a:gd name="connsiteX48" fmla="*/ 3619500 w 5016500"/>
              <a:gd name="connsiteY48" fmla="*/ 2032000 h 3391142"/>
              <a:gd name="connsiteX49" fmla="*/ 3657600 w 5016500"/>
              <a:gd name="connsiteY49" fmla="*/ 2108200 h 3391142"/>
              <a:gd name="connsiteX50" fmla="*/ 3695700 w 5016500"/>
              <a:gd name="connsiteY50" fmla="*/ 2133600 h 3391142"/>
              <a:gd name="connsiteX51" fmla="*/ 3733800 w 5016500"/>
              <a:gd name="connsiteY51" fmla="*/ 2171700 h 3391142"/>
              <a:gd name="connsiteX52" fmla="*/ 3810000 w 5016500"/>
              <a:gd name="connsiteY52" fmla="*/ 2247900 h 3391142"/>
              <a:gd name="connsiteX53" fmla="*/ 3822700 w 5016500"/>
              <a:gd name="connsiteY53" fmla="*/ 2286000 h 3391142"/>
              <a:gd name="connsiteX54" fmla="*/ 3848100 w 5016500"/>
              <a:gd name="connsiteY54" fmla="*/ 2324100 h 3391142"/>
              <a:gd name="connsiteX55" fmla="*/ 3860800 w 5016500"/>
              <a:gd name="connsiteY55" fmla="*/ 2362200 h 3391142"/>
              <a:gd name="connsiteX56" fmla="*/ 3886200 w 5016500"/>
              <a:gd name="connsiteY56" fmla="*/ 2413000 h 3391142"/>
              <a:gd name="connsiteX57" fmla="*/ 3898900 w 5016500"/>
              <a:gd name="connsiteY57" fmla="*/ 2451100 h 3391142"/>
              <a:gd name="connsiteX58" fmla="*/ 3924300 w 5016500"/>
              <a:gd name="connsiteY58" fmla="*/ 2489200 h 3391142"/>
              <a:gd name="connsiteX59" fmla="*/ 3937000 w 5016500"/>
              <a:gd name="connsiteY59" fmla="*/ 2527300 h 3391142"/>
              <a:gd name="connsiteX60" fmla="*/ 3962400 w 5016500"/>
              <a:gd name="connsiteY60" fmla="*/ 2578100 h 3391142"/>
              <a:gd name="connsiteX61" fmla="*/ 3987800 w 5016500"/>
              <a:gd name="connsiteY61" fmla="*/ 2654300 h 3391142"/>
              <a:gd name="connsiteX62" fmla="*/ 4000500 w 5016500"/>
              <a:gd name="connsiteY62" fmla="*/ 2705100 h 3391142"/>
              <a:gd name="connsiteX63" fmla="*/ 4064000 w 5016500"/>
              <a:gd name="connsiteY63" fmla="*/ 2781300 h 3391142"/>
              <a:gd name="connsiteX64" fmla="*/ 4089400 w 5016500"/>
              <a:gd name="connsiteY64" fmla="*/ 2819400 h 3391142"/>
              <a:gd name="connsiteX65" fmla="*/ 4102100 w 5016500"/>
              <a:gd name="connsiteY65" fmla="*/ 2857500 h 3391142"/>
              <a:gd name="connsiteX66" fmla="*/ 4229100 w 5016500"/>
              <a:gd name="connsiteY66" fmla="*/ 2984500 h 3391142"/>
              <a:gd name="connsiteX67" fmla="*/ 4318000 w 5016500"/>
              <a:gd name="connsiteY67" fmla="*/ 3073400 h 3391142"/>
              <a:gd name="connsiteX68" fmla="*/ 4356100 w 5016500"/>
              <a:gd name="connsiteY68" fmla="*/ 3111500 h 3391142"/>
              <a:gd name="connsiteX69" fmla="*/ 4406900 w 5016500"/>
              <a:gd name="connsiteY69" fmla="*/ 3136900 h 3391142"/>
              <a:gd name="connsiteX70" fmla="*/ 4432300 w 5016500"/>
              <a:gd name="connsiteY70" fmla="*/ 3175000 h 3391142"/>
              <a:gd name="connsiteX71" fmla="*/ 4559300 w 5016500"/>
              <a:gd name="connsiteY71" fmla="*/ 3213100 h 3391142"/>
              <a:gd name="connsiteX72" fmla="*/ 4737100 w 5016500"/>
              <a:gd name="connsiteY72" fmla="*/ 3251200 h 3391142"/>
              <a:gd name="connsiteX73" fmla="*/ 4813300 w 5016500"/>
              <a:gd name="connsiteY73" fmla="*/ 3289300 h 3391142"/>
              <a:gd name="connsiteX74" fmla="*/ 4851400 w 5016500"/>
              <a:gd name="connsiteY74" fmla="*/ 3314700 h 3391142"/>
              <a:gd name="connsiteX75" fmla="*/ 4914900 w 5016500"/>
              <a:gd name="connsiteY75" fmla="*/ 3327400 h 3391142"/>
              <a:gd name="connsiteX76" fmla="*/ 4927600 w 5016500"/>
              <a:gd name="connsiteY76" fmla="*/ 3378200 h 3391142"/>
              <a:gd name="connsiteX77" fmla="*/ 5016500 w 5016500"/>
              <a:gd name="connsiteY77" fmla="*/ 3390900 h 3391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5016500" h="3391142">
                <a:moveTo>
                  <a:pt x="0" y="0"/>
                </a:moveTo>
                <a:cubicBezTo>
                  <a:pt x="113148" y="188580"/>
                  <a:pt x="-14604" y="-38309"/>
                  <a:pt x="50800" y="114300"/>
                </a:cubicBezTo>
                <a:cubicBezTo>
                  <a:pt x="56813" y="128329"/>
                  <a:pt x="69374" y="138748"/>
                  <a:pt x="76200" y="152400"/>
                </a:cubicBezTo>
                <a:cubicBezTo>
                  <a:pt x="115266" y="230531"/>
                  <a:pt x="47790" y="148386"/>
                  <a:pt x="127000" y="254000"/>
                </a:cubicBezTo>
                <a:cubicBezTo>
                  <a:pt x="170432" y="311909"/>
                  <a:pt x="154797" y="274475"/>
                  <a:pt x="203200" y="317500"/>
                </a:cubicBezTo>
                <a:cubicBezTo>
                  <a:pt x="230048" y="341365"/>
                  <a:pt x="249512" y="373775"/>
                  <a:pt x="279400" y="393700"/>
                </a:cubicBezTo>
                <a:cubicBezTo>
                  <a:pt x="292100" y="402167"/>
                  <a:pt x="306092" y="408959"/>
                  <a:pt x="317500" y="419100"/>
                </a:cubicBezTo>
                <a:cubicBezTo>
                  <a:pt x="344348" y="442965"/>
                  <a:pt x="359622" y="483941"/>
                  <a:pt x="393700" y="495300"/>
                </a:cubicBezTo>
                <a:cubicBezTo>
                  <a:pt x="419100" y="503767"/>
                  <a:pt x="447623" y="505848"/>
                  <a:pt x="469900" y="520700"/>
                </a:cubicBezTo>
                <a:cubicBezTo>
                  <a:pt x="482600" y="529167"/>
                  <a:pt x="495580" y="537228"/>
                  <a:pt x="508000" y="546100"/>
                </a:cubicBezTo>
                <a:cubicBezTo>
                  <a:pt x="525224" y="558403"/>
                  <a:pt x="540851" y="572982"/>
                  <a:pt x="558800" y="584200"/>
                </a:cubicBezTo>
                <a:cubicBezTo>
                  <a:pt x="664509" y="650268"/>
                  <a:pt x="561280" y="579090"/>
                  <a:pt x="647700" y="622300"/>
                </a:cubicBezTo>
                <a:cubicBezTo>
                  <a:pt x="661352" y="629126"/>
                  <a:pt x="673100" y="639233"/>
                  <a:pt x="685800" y="647700"/>
                </a:cubicBezTo>
                <a:cubicBezTo>
                  <a:pt x="694267" y="660400"/>
                  <a:pt x="698257" y="677710"/>
                  <a:pt x="711200" y="685800"/>
                </a:cubicBezTo>
                <a:cubicBezTo>
                  <a:pt x="733904" y="699990"/>
                  <a:pt x="765123" y="696348"/>
                  <a:pt x="787400" y="711200"/>
                </a:cubicBezTo>
                <a:lnTo>
                  <a:pt x="863600" y="762000"/>
                </a:lnTo>
                <a:lnTo>
                  <a:pt x="863600" y="762000"/>
                </a:lnTo>
                <a:cubicBezTo>
                  <a:pt x="1006080" y="868860"/>
                  <a:pt x="805445" y="726751"/>
                  <a:pt x="990600" y="825500"/>
                </a:cubicBezTo>
                <a:cubicBezTo>
                  <a:pt x="1031003" y="847048"/>
                  <a:pt x="1062385" y="884694"/>
                  <a:pt x="1104900" y="901700"/>
                </a:cubicBezTo>
                <a:cubicBezTo>
                  <a:pt x="1126067" y="910167"/>
                  <a:pt x="1146773" y="919891"/>
                  <a:pt x="1168400" y="927100"/>
                </a:cubicBezTo>
                <a:cubicBezTo>
                  <a:pt x="1242284" y="951728"/>
                  <a:pt x="1207075" y="925944"/>
                  <a:pt x="1295400" y="965200"/>
                </a:cubicBezTo>
                <a:cubicBezTo>
                  <a:pt x="1408164" y="1015317"/>
                  <a:pt x="1249919" y="969705"/>
                  <a:pt x="1384300" y="1003300"/>
                </a:cubicBezTo>
                <a:lnTo>
                  <a:pt x="1460500" y="1054100"/>
                </a:lnTo>
                <a:cubicBezTo>
                  <a:pt x="1473200" y="1062567"/>
                  <a:pt x="1484120" y="1074673"/>
                  <a:pt x="1498600" y="1079500"/>
                </a:cubicBezTo>
                <a:cubicBezTo>
                  <a:pt x="1529692" y="1089864"/>
                  <a:pt x="1560037" y="1097983"/>
                  <a:pt x="1587500" y="1117600"/>
                </a:cubicBezTo>
                <a:cubicBezTo>
                  <a:pt x="1668984" y="1175803"/>
                  <a:pt x="1578009" y="1143802"/>
                  <a:pt x="1676400" y="1168400"/>
                </a:cubicBezTo>
                <a:cubicBezTo>
                  <a:pt x="1689100" y="1176867"/>
                  <a:pt x="1700848" y="1186974"/>
                  <a:pt x="1714500" y="1193800"/>
                </a:cubicBezTo>
                <a:cubicBezTo>
                  <a:pt x="1726474" y="1199787"/>
                  <a:pt x="1740065" y="1201800"/>
                  <a:pt x="1752600" y="1206500"/>
                </a:cubicBezTo>
                <a:cubicBezTo>
                  <a:pt x="1874087" y="1252058"/>
                  <a:pt x="1767720" y="1215773"/>
                  <a:pt x="1854200" y="1244600"/>
                </a:cubicBezTo>
                <a:cubicBezTo>
                  <a:pt x="1965510" y="1355910"/>
                  <a:pt x="1824312" y="1219693"/>
                  <a:pt x="1930400" y="1308100"/>
                </a:cubicBezTo>
                <a:cubicBezTo>
                  <a:pt x="1944198" y="1319598"/>
                  <a:pt x="1953556" y="1336237"/>
                  <a:pt x="1968500" y="1346200"/>
                </a:cubicBezTo>
                <a:cubicBezTo>
                  <a:pt x="1979639" y="1353626"/>
                  <a:pt x="1993239" y="1358065"/>
                  <a:pt x="2006600" y="1358900"/>
                </a:cubicBezTo>
                <a:cubicBezTo>
                  <a:pt x="2196917" y="1370795"/>
                  <a:pt x="2387600" y="1375833"/>
                  <a:pt x="2578100" y="1384300"/>
                </a:cubicBezTo>
                <a:cubicBezTo>
                  <a:pt x="2603500" y="1388533"/>
                  <a:pt x="2629636" y="1389601"/>
                  <a:pt x="2654300" y="1397000"/>
                </a:cubicBezTo>
                <a:cubicBezTo>
                  <a:pt x="2672434" y="1402440"/>
                  <a:pt x="2687699" y="1414942"/>
                  <a:pt x="2705100" y="1422400"/>
                </a:cubicBezTo>
                <a:cubicBezTo>
                  <a:pt x="2717405" y="1427673"/>
                  <a:pt x="2730500" y="1430867"/>
                  <a:pt x="2743200" y="1435100"/>
                </a:cubicBezTo>
                <a:cubicBezTo>
                  <a:pt x="2797246" y="1489146"/>
                  <a:pt x="2849743" y="1548107"/>
                  <a:pt x="2933700" y="1562100"/>
                </a:cubicBezTo>
                <a:lnTo>
                  <a:pt x="3009900" y="1574800"/>
                </a:lnTo>
                <a:cubicBezTo>
                  <a:pt x="3031067" y="1583267"/>
                  <a:pt x="3051773" y="1592991"/>
                  <a:pt x="3073400" y="1600200"/>
                </a:cubicBezTo>
                <a:cubicBezTo>
                  <a:pt x="3089959" y="1605720"/>
                  <a:pt x="3109045" y="1604240"/>
                  <a:pt x="3124200" y="1612900"/>
                </a:cubicBezTo>
                <a:cubicBezTo>
                  <a:pt x="3139794" y="1621811"/>
                  <a:pt x="3148502" y="1639502"/>
                  <a:pt x="3162300" y="1651000"/>
                </a:cubicBezTo>
                <a:cubicBezTo>
                  <a:pt x="3216895" y="1696496"/>
                  <a:pt x="3181222" y="1660461"/>
                  <a:pt x="3238500" y="1689100"/>
                </a:cubicBezTo>
                <a:cubicBezTo>
                  <a:pt x="3252152" y="1695926"/>
                  <a:pt x="3263900" y="1706033"/>
                  <a:pt x="3276600" y="1714500"/>
                </a:cubicBezTo>
                <a:cubicBezTo>
                  <a:pt x="3285067" y="1727200"/>
                  <a:pt x="3291207" y="1741807"/>
                  <a:pt x="3302000" y="1752600"/>
                </a:cubicBezTo>
                <a:cubicBezTo>
                  <a:pt x="3338396" y="1788996"/>
                  <a:pt x="3336883" y="1770042"/>
                  <a:pt x="3378200" y="1790700"/>
                </a:cubicBezTo>
                <a:cubicBezTo>
                  <a:pt x="3476677" y="1839939"/>
                  <a:pt x="3358635" y="1796878"/>
                  <a:pt x="3454400" y="1828800"/>
                </a:cubicBezTo>
                <a:cubicBezTo>
                  <a:pt x="3586515" y="1960915"/>
                  <a:pt x="3406831" y="1786212"/>
                  <a:pt x="3530600" y="1892300"/>
                </a:cubicBezTo>
                <a:cubicBezTo>
                  <a:pt x="3578506" y="1933362"/>
                  <a:pt x="3576840" y="1936261"/>
                  <a:pt x="3606800" y="1981200"/>
                </a:cubicBezTo>
                <a:cubicBezTo>
                  <a:pt x="3611033" y="1998133"/>
                  <a:pt x="3614705" y="2015217"/>
                  <a:pt x="3619500" y="2032000"/>
                </a:cubicBezTo>
                <a:cubicBezTo>
                  <a:pt x="3627763" y="2060922"/>
                  <a:pt x="3635336" y="2085936"/>
                  <a:pt x="3657600" y="2108200"/>
                </a:cubicBezTo>
                <a:cubicBezTo>
                  <a:pt x="3668393" y="2118993"/>
                  <a:pt x="3683974" y="2123829"/>
                  <a:pt x="3695700" y="2133600"/>
                </a:cubicBezTo>
                <a:cubicBezTo>
                  <a:pt x="3709498" y="2145098"/>
                  <a:pt x="3721100" y="2159000"/>
                  <a:pt x="3733800" y="2171700"/>
                </a:cubicBezTo>
                <a:cubicBezTo>
                  <a:pt x="3762439" y="2257616"/>
                  <a:pt x="3720025" y="2157925"/>
                  <a:pt x="3810000" y="2247900"/>
                </a:cubicBezTo>
                <a:cubicBezTo>
                  <a:pt x="3819466" y="2257366"/>
                  <a:pt x="3816713" y="2274026"/>
                  <a:pt x="3822700" y="2286000"/>
                </a:cubicBezTo>
                <a:cubicBezTo>
                  <a:pt x="3829526" y="2299652"/>
                  <a:pt x="3841274" y="2310448"/>
                  <a:pt x="3848100" y="2324100"/>
                </a:cubicBezTo>
                <a:cubicBezTo>
                  <a:pt x="3854087" y="2336074"/>
                  <a:pt x="3855527" y="2349895"/>
                  <a:pt x="3860800" y="2362200"/>
                </a:cubicBezTo>
                <a:cubicBezTo>
                  <a:pt x="3868258" y="2379601"/>
                  <a:pt x="3878742" y="2395599"/>
                  <a:pt x="3886200" y="2413000"/>
                </a:cubicBezTo>
                <a:cubicBezTo>
                  <a:pt x="3891473" y="2425305"/>
                  <a:pt x="3892913" y="2439126"/>
                  <a:pt x="3898900" y="2451100"/>
                </a:cubicBezTo>
                <a:cubicBezTo>
                  <a:pt x="3905726" y="2464752"/>
                  <a:pt x="3917474" y="2475548"/>
                  <a:pt x="3924300" y="2489200"/>
                </a:cubicBezTo>
                <a:cubicBezTo>
                  <a:pt x="3930287" y="2501174"/>
                  <a:pt x="3931727" y="2514995"/>
                  <a:pt x="3937000" y="2527300"/>
                </a:cubicBezTo>
                <a:cubicBezTo>
                  <a:pt x="3944458" y="2544701"/>
                  <a:pt x="3955369" y="2560522"/>
                  <a:pt x="3962400" y="2578100"/>
                </a:cubicBezTo>
                <a:cubicBezTo>
                  <a:pt x="3972344" y="2602959"/>
                  <a:pt x="3980107" y="2628655"/>
                  <a:pt x="3987800" y="2654300"/>
                </a:cubicBezTo>
                <a:cubicBezTo>
                  <a:pt x="3992816" y="2671018"/>
                  <a:pt x="3993624" y="2689057"/>
                  <a:pt x="4000500" y="2705100"/>
                </a:cubicBezTo>
                <a:cubicBezTo>
                  <a:pt x="4017193" y="2744051"/>
                  <a:pt x="4037075" y="2748990"/>
                  <a:pt x="4064000" y="2781300"/>
                </a:cubicBezTo>
                <a:cubicBezTo>
                  <a:pt x="4073771" y="2793026"/>
                  <a:pt x="4082574" y="2805748"/>
                  <a:pt x="4089400" y="2819400"/>
                </a:cubicBezTo>
                <a:cubicBezTo>
                  <a:pt x="4095387" y="2831374"/>
                  <a:pt x="4093737" y="2847047"/>
                  <a:pt x="4102100" y="2857500"/>
                </a:cubicBezTo>
                <a:lnTo>
                  <a:pt x="4229100" y="2984500"/>
                </a:lnTo>
                <a:lnTo>
                  <a:pt x="4318000" y="3073400"/>
                </a:lnTo>
                <a:cubicBezTo>
                  <a:pt x="4330700" y="3086100"/>
                  <a:pt x="4340036" y="3103468"/>
                  <a:pt x="4356100" y="3111500"/>
                </a:cubicBezTo>
                <a:lnTo>
                  <a:pt x="4406900" y="3136900"/>
                </a:lnTo>
                <a:cubicBezTo>
                  <a:pt x="4415367" y="3149600"/>
                  <a:pt x="4419357" y="3166910"/>
                  <a:pt x="4432300" y="3175000"/>
                </a:cubicBezTo>
                <a:cubicBezTo>
                  <a:pt x="4449767" y="3185917"/>
                  <a:pt x="4531610" y="3206947"/>
                  <a:pt x="4559300" y="3213100"/>
                </a:cubicBezTo>
                <a:lnTo>
                  <a:pt x="4737100" y="3251200"/>
                </a:lnTo>
                <a:cubicBezTo>
                  <a:pt x="4846289" y="3323993"/>
                  <a:pt x="4708140" y="3236720"/>
                  <a:pt x="4813300" y="3289300"/>
                </a:cubicBezTo>
                <a:cubicBezTo>
                  <a:pt x="4826952" y="3296126"/>
                  <a:pt x="4837108" y="3309341"/>
                  <a:pt x="4851400" y="3314700"/>
                </a:cubicBezTo>
                <a:cubicBezTo>
                  <a:pt x="4871611" y="3322279"/>
                  <a:pt x="4893733" y="3323167"/>
                  <a:pt x="4914900" y="3327400"/>
                </a:cubicBezTo>
                <a:cubicBezTo>
                  <a:pt x="4919133" y="3344333"/>
                  <a:pt x="4915258" y="3365858"/>
                  <a:pt x="4927600" y="3378200"/>
                </a:cubicBezTo>
                <a:cubicBezTo>
                  <a:pt x="4943380" y="3393980"/>
                  <a:pt x="4995391" y="3390900"/>
                  <a:pt x="5016500" y="33909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lus 3"/>
          <p:cNvSpPr/>
          <p:nvPr/>
        </p:nvSpPr>
        <p:spPr>
          <a:xfrm>
            <a:off x="3549650" y="3270368"/>
            <a:ext cx="546100" cy="533400"/>
          </a:xfrm>
          <a:prstGeom prst="mathPlu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86280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Village\Desktop\asia_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22" y="74240"/>
            <a:ext cx="8763000" cy="6707679"/>
          </a:xfrm>
          <a:prstGeom prst="rect">
            <a:avLst/>
          </a:prstGeom>
          <a:solidFill>
            <a:schemeClr val="bg1"/>
          </a:solidFill>
          <a:extLst/>
        </p:spPr>
      </p:pic>
      <p:sp>
        <p:nvSpPr>
          <p:cNvPr id="2" name="Rectangle 1"/>
          <p:cNvSpPr/>
          <p:nvPr/>
        </p:nvSpPr>
        <p:spPr>
          <a:xfrm>
            <a:off x="1315063" y="3643041"/>
            <a:ext cx="769374" cy="272654"/>
          </a:xfrm>
          <a:prstGeom prst="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112272" y="2617838"/>
            <a:ext cx="1097527" cy="38100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066800" y="3415480"/>
            <a:ext cx="961103" cy="22756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943099" y="3209169"/>
            <a:ext cx="914400" cy="308818"/>
          </a:xfrm>
          <a:prstGeom prst="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315063" y="4267200"/>
            <a:ext cx="914400" cy="272655"/>
          </a:xfrm>
          <a:prstGeom prst="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209799" y="3517987"/>
            <a:ext cx="1295400" cy="250108"/>
          </a:xfrm>
          <a:prstGeom prst="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iamond 9"/>
          <p:cNvSpPr/>
          <p:nvPr/>
        </p:nvSpPr>
        <p:spPr>
          <a:xfrm>
            <a:off x="1592823" y="3018669"/>
            <a:ext cx="342901" cy="190500"/>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1935724" y="2839837"/>
            <a:ext cx="1012723" cy="369332"/>
          </a:xfrm>
          <a:prstGeom prst="rect">
            <a:avLst/>
          </a:prstGeom>
          <a:noFill/>
        </p:spPr>
        <p:txBody>
          <a:bodyPr wrap="square" rtlCol="0">
            <a:spAutoFit/>
          </a:bodyPr>
          <a:lstStyle/>
          <a:p>
            <a:r>
              <a:rPr lang="en-US" dirty="0" smtClean="0">
                <a:solidFill>
                  <a:schemeClr val="bg1"/>
                </a:solidFill>
              </a:rPr>
              <a:t>Thyatira</a:t>
            </a:r>
            <a:endParaRPr lang="en-US" dirty="0">
              <a:solidFill>
                <a:schemeClr val="bg1"/>
              </a:solidFill>
            </a:endParaRPr>
          </a:p>
        </p:txBody>
      </p:sp>
    </p:spTree>
    <p:extLst>
      <p:ext uri="{BB962C8B-B14F-4D97-AF65-F5344CB8AC3E}">
        <p14:creationId xmlns:p14="http://schemas.microsoft.com/office/powerpoint/2010/main" val="19349793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Pemukkale</a:t>
            </a:r>
            <a:r>
              <a:rPr lang="en-US" dirty="0" smtClean="0"/>
              <a:t>, Turkey</a:t>
            </a:r>
            <a:endParaRPr lang="en-US" dirty="0"/>
          </a:p>
        </p:txBody>
      </p:sp>
      <p:pic>
        <p:nvPicPr>
          <p:cNvPr id="2050" name="Picture 2" descr="C:\Users\Village\Desktop\Pamukkale pool 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600200"/>
            <a:ext cx="6629400" cy="4965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9120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Looking South(?) to Colossae</a:t>
            </a:r>
            <a:endParaRPr lang="en-US" dirty="0"/>
          </a:p>
        </p:txBody>
      </p:sp>
      <p:pic>
        <p:nvPicPr>
          <p:cNvPr id="3074" name="Picture 2" descr="C:\Users\Village\Desktop\Pamukkale pools 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217" y="1219199"/>
            <a:ext cx="8382000" cy="5231483"/>
          </a:xfrm>
          <a:prstGeom prst="rect">
            <a:avLst/>
          </a:prstGeom>
          <a:noFill/>
          <a:extLst>
            <a:ext uri="{909E8E84-426E-40DD-AFC4-6F175D3DCCD1}">
              <a14:hiddenFill xmlns:a14="http://schemas.microsoft.com/office/drawing/2010/main">
                <a:solidFill>
                  <a:srgbClr val="FFFFFF"/>
                </a:solidFill>
              </a14:hiddenFill>
            </a:ext>
          </a:extLst>
        </p:spPr>
      </p:pic>
      <p:sp>
        <p:nvSpPr>
          <p:cNvPr id="3" name="Right Arrow 2"/>
          <p:cNvSpPr/>
          <p:nvPr/>
        </p:nvSpPr>
        <p:spPr>
          <a:xfrm rot="8349700">
            <a:off x="3873924" y="2098368"/>
            <a:ext cx="766677" cy="470806"/>
          </a:xfrm>
          <a:prstGeom prst="rightArrow">
            <a:avLst>
              <a:gd name="adj1" fmla="val 22140"/>
              <a:gd name="adj2" fmla="val 5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4"/>
          <p:cNvSpPr/>
          <p:nvPr/>
        </p:nvSpPr>
        <p:spPr>
          <a:xfrm rot="8349700">
            <a:off x="5018888" y="2258515"/>
            <a:ext cx="723362" cy="470806"/>
          </a:xfrm>
          <a:prstGeom prst="rightArrow">
            <a:avLst>
              <a:gd name="adj1" fmla="val 22140"/>
              <a:gd name="adj2" fmla="val 6498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rot="8349700">
            <a:off x="6619088" y="2230459"/>
            <a:ext cx="723362" cy="470806"/>
          </a:xfrm>
          <a:prstGeom prst="rightArrow">
            <a:avLst>
              <a:gd name="adj1" fmla="val 22140"/>
              <a:gd name="adj2" fmla="val 5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147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latin typeface="Lucida Sans Unicode" panose="020B0602030504020204" pitchFamily="34" charset="0"/>
                <a:cs typeface="Lucida Sans Unicode" panose="020B0602030504020204" pitchFamily="34" charset="0"/>
              </a:rPr>
              <a:t>Hieropolus</a:t>
            </a:r>
            <a:r>
              <a:rPr lang="en-US" dirty="0" smtClean="0">
                <a:latin typeface="Lucida Sans Unicode" panose="020B0602030504020204" pitchFamily="34" charset="0"/>
                <a:cs typeface="Lucida Sans Unicode" panose="020B0602030504020204" pitchFamily="34" charset="0"/>
              </a:rPr>
              <a:t> Hot Springs &amp; Ruins</a:t>
            </a:r>
            <a:endParaRPr lang="en-US" dirty="0">
              <a:latin typeface="Lucida Sans Unicode" panose="020B0602030504020204" pitchFamily="34" charset="0"/>
              <a:cs typeface="Lucida Sans Unicode" panose="020B0602030504020204" pitchFamily="34" charset="0"/>
            </a:endParaRPr>
          </a:p>
        </p:txBody>
      </p:sp>
      <p:pic>
        <p:nvPicPr>
          <p:cNvPr id="4098" name="Picture 2" descr="C:\Users\Village\Desktop\Hieropolis Hot springs over rui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0"/>
            <a:ext cx="8424165"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5389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latin typeface="Lucida Sans Unicode" panose="020B0602030504020204" pitchFamily="34" charset="0"/>
                <a:cs typeface="Lucida Sans Unicode" panose="020B0602030504020204" pitchFamily="34" charset="0"/>
              </a:rPr>
              <a:t>Long Live Colossae!</a:t>
            </a:r>
            <a:endParaRPr lang="en-US" dirty="0">
              <a:latin typeface="Lucida Sans Unicode" panose="020B0602030504020204" pitchFamily="34" charset="0"/>
              <a:cs typeface="Lucida Sans Unicode" panose="020B0602030504020204" pitchFamily="34" charset="0"/>
            </a:endParaRPr>
          </a:p>
        </p:txBody>
      </p:sp>
      <p:pic>
        <p:nvPicPr>
          <p:cNvPr id="5122" name="Picture 2" descr="C:\Users\Village\Desktop\Colossae today.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721822" y="990600"/>
            <a:ext cx="7543800" cy="5657850"/>
          </a:xfrm>
          <a:prstGeom prst="rect">
            <a:avLst/>
          </a:prstGeom>
          <a:noFill/>
          <a:extLst>
            <a:ext uri="{909E8E84-426E-40DD-AFC4-6F175D3DCCD1}">
              <a14:hiddenFill xmlns:a14="http://schemas.microsoft.com/office/drawing/2010/main">
                <a:solidFill>
                  <a:srgbClr val="FFFFFF"/>
                </a:solidFill>
              </a14:hiddenFill>
            </a:ext>
          </a:extLst>
        </p:spPr>
      </p:pic>
      <p:sp>
        <p:nvSpPr>
          <p:cNvPr id="3" name="Right Arrow 2"/>
          <p:cNvSpPr/>
          <p:nvPr/>
        </p:nvSpPr>
        <p:spPr>
          <a:xfrm rot="6470714">
            <a:off x="4253159" y="3325250"/>
            <a:ext cx="762000" cy="685800"/>
          </a:xfrm>
          <a:prstGeom prst="rightArrow">
            <a:avLst>
              <a:gd name="adj1" fmla="val 36885"/>
              <a:gd name="adj2" fmla="val 5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2112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Lucida Sans Unicode" panose="020B0602030504020204" pitchFamily="34" charset="0"/>
                <a:cs typeface="Lucida Sans Unicode" panose="020B0602030504020204" pitchFamily="34" charset="0"/>
              </a:rPr>
              <a:t>A Tale of </a:t>
            </a:r>
            <a:r>
              <a:rPr lang="en-US" strike="sngStrike" dirty="0" err="1" smtClean="0">
                <a:latin typeface="Lucida Sans Unicode" panose="020B0602030504020204" pitchFamily="34" charset="0"/>
                <a:cs typeface="Lucida Sans Unicode" panose="020B0602030504020204" pitchFamily="34" charset="0"/>
              </a:rPr>
              <a:t>Two</a:t>
            </a:r>
            <a:r>
              <a:rPr lang="en-US" i="1" dirty="0" err="1" smtClean="0">
                <a:latin typeface="Lucida Sans Unicode" panose="020B0602030504020204" pitchFamily="34" charset="0"/>
                <a:cs typeface="Lucida Sans Unicode" panose="020B0602030504020204" pitchFamily="34" charset="0"/>
              </a:rPr>
              <a:t>Three</a:t>
            </a:r>
            <a:r>
              <a:rPr lang="en-US" i="1" dirty="0" smtClean="0">
                <a:latin typeface="Lucida Sans Unicode" panose="020B0602030504020204" pitchFamily="34" charset="0"/>
                <a:cs typeface="Lucida Sans Unicode" panose="020B0602030504020204" pitchFamily="34" charset="0"/>
              </a:rPr>
              <a:t> </a:t>
            </a:r>
            <a:r>
              <a:rPr lang="en-US" dirty="0" smtClean="0">
                <a:latin typeface="Lucida Sans Unicode" panose="020B0602030504020204" pitchFamily="34" charset="0"/>
                <a:cs typeface="Lucida Sans Unicode" panose="020B0602030504020204" pitchFamily="34" charset="0"/>
              </a:rPr>
              <a:t>Cities</a:t>
            </a:r>
            <a:endParaRPr lang="en-US" dirty="0">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457200" y="1295400"/>
            <a:ext cx="8229600" cy="5181600"/>
          </a:xfrm>
        </p:spPr>
        <p:txBody>
          <a:bodyPr>
            <a:normAutofit fontScale="92500" lnSpcReduction="10000"/>
          </a:bodyPr>
          <a:lstStyle/>
          <a:p>
            <a:pPr>
              <a:lnSpc>
                <a:spcPct val="110000"/>
              </a:lnSpc>
              <a:spcBef>
                <a:spcPts val="0"/>
              </a:spcBef>
              <a:spcAft>
                <a:spcPts val="1000"/>
              </a:spcAft>
              <a:buFont typeface="Wingdings" panose="05000000000000000000" pitchFamily="2" charset="2"/>
              <a:buChar char="§"/>
            </a:pPr>
            <a:r>
              <a:rPr lang="en-US" sz="2800" b="1" dirty="0" smtClean="0">
                <a:solidFill>
                  <a:schemeClr val="tx2">
                    <a:lumMod val="75000"/>
                  </a:schemeClr>
                </a:solidFill>
              </a:rPr>
              <a:t>Colossae</a:t>
            </a:r>
            <a:r>
              <a:rPr lang="en-US" sz="2800" dirty="0" smtClean="0">
                <a:solidFill>
                  <a:schemeClr val="tx2">
                    <a:lumMod val="75000"/>
                  </a:schemeClr>
                </a:solidFill>
              </a:rPr>
              <a:t>: had a textile economy: purple-dyed wool, good agriculture in the </a:t>
            </a:r>
            <a:r>
              <a:rPr lang="en-US" sz="2800" dirty="0" err="1" smtClean="0">
                <a:solidFill>
                  <a:schemeClr val="tx2">
                    <a:lumMod val="75000"/>
                  </a:schemeClr>
                </a:solidFill>
              </a:rPr>
              <a:t>Lycus</a:t>
            </a:r>
            <a:r>
              <a:rPr lang="en-US" sz="2800" dirty="0" smtClean="0">
                <a:solidFill>
                  <a:schemeClr val="tx2">
                    <a:lumMod val="75000"/>
                  </a:schemeClr>
                </a:solidFill>
              </a:rPr>
              <a:t> River Valley. Famous for its </a:t>
            </a:r>
            <a:r>
              <a:rPr lang="en-US" sz="2800" b="1" i="1" dirty="0" smtClean="0">
                <a:solidFill>
                  <a:schemeClr val="tx2">
                    <a:lumMod val="75000"/>
                  </a:schemeClr>
                </a:solidFill>
              </a:rPr>
              <a:t>COLD</a:t>
            </a:r>
            <a:r>
              <a:rPr lang="en-US" sz="2800" dirty="0" smtClean="0">
                <a:solidFill>
                  <a:schemeClr val="tx2">
                    <a:lumMod val="75000"/>
                  </a:schemeClr>
                </a:solidFill>
              </a:rPr>
              <a:t> SPRINGS</a:t>
            </a:r>
          </a:p>
          <a:p>
            <a:pPr>
              <a:lnSpc>
                <a:spcPct val="110000"/>
              </a:lnSpc>
              <a:spcBef>
                <a:spcPts val="0"/>
              </a:spcBef>
              <a:spcAft>
                <a:spcPts val="1000"/>
              </a:spcAft>
              <a:buFont typeface="Wingdings" panose="05000000000000000000" pitchFamily="2" charset="2"/>
              <a:buChar char="§"/>
            </a:pPr>
            <a:r>
              <a:rPr lang="en-US" sz="2800" b="1" dirty="0" err="1" smtClean="0">
                <a:solidFill>
                  <a:srgbClr val="FF0000"/>
                </a:solidFill>
              </a:rPr>
              <a:t>Hieropolis</a:t>
            </a:r>
            <a:r>
              <a:rPr lang="en-US" sz="2800" dirty="0" smtClean="0">
                <a:solidFill>
                  <a:srgbClr val="FF0000"/>
                </a:solidFill>
              </a:rPr>
              <a:t>: a spa town dedicated to it’s </a:t>
            </a:r>
            <a:r>
              <a:rPr lang="en-US" sz="2800" b="1" i="1" dirty="0" smtClean="0">
                <a:solidFill>
                  <a:srgbClr val="FF0000"/>
                </a:solidFill>
              </a:rPr>
              <a:t>HOT</a:t>
            </a:r>
            <a:r>
              <a:rPr lang="en-US" sz="2800" dirty="0" smtClean="0">
                <a:solidFill>
                  <a:srgbClr val="FF0000"/>
                </a:solidFill>
              </a:rPr>
              <a:t> spring pools and mineral water. Also had a temple to Apollo/ Pagan center</a:t>
            </a:r>
          </a:p>
          <a:p>
            <a:pPr>
              <a:buFont typeface="Wingdings" panose="05000000000000000000" pitchFamily="2" charset="2"/>
              <a:buChar char="§"/>
            </a:pPr>
            <a:r>
              <a:rPr lang="en-US" sz="2800" b="1" dirty="0" smtClean="0">
                <a:solidFill>
                  <a:schemeClr val="bg2">
                    <a:lumMod val="25000"/>
                  </a:schemeClr>
                </a:solidFill>
              </a:rPr>
              <a:t>Laodicea</a:t>
            </a:r>
            <a:r>
              <a:rPr lang="en-US" sz="2800" dirty="0" smtClean="0">
                <a:solidFill>
                  <a:schemeClr val="bg2">
                    <a:lumMod val="25000"/>
                  </a:schemeClr>
                </a:solidFill>
              </a:rPr>
              <a:t>: the financial/banking hub of the tri-city area. Wealthy. Eclipsed the other two cities. Had a medical school; eye and ear salves were made from its minerals. Textile: fine, soft black wool. Water that came there from </a:t>
            </a:r>
            <a:r>
              <a:rPr lang="en-US" sz="2800" dirty="0" err="1" smtClean="0">
                <a:solidFill>
                  <a:schemeClr val="bg2">
                    <a:lumMod val="25000"/>
                  </a:schemeClr>
                </a:solidFill>
              </a:rPr>
              <a:t>Hieropolis</a:t>
            </a:r>
            <a:r>
              <a:rPr lang="en-US" sz="2800" dirty="0" smtClean="0">
                <a:solidFill>
                  <a:schemeClr val="bg2">
                    <a:lumMod val="25000"/>
                  </a:schemeClr>
                </a:solidFill>
              </a:rPr>
              <a:t> was </a:t>
            </a:r>
            <a:r>
              <a:rPr lang="en-US" sz="2800" b="1" i="1" dirty="0" smtClean="0">
                <a:solidFill>
                  <a:schemeClr val="bg2">
                    <a:lumMod val="25000"/>
                  </a:schemeClr>
                </a:solidFill>
              </a:rPr>
              <a:t>LUKEWARM</a:t>
            </a:r>
            <a:r>
              <a:rPr lang="en-US" sz="2800" dirty="0" smtClean="0">
                <a:solidFill>
                  <a:schemeClr val="bg2">
                    <a:lumMod val="25000"/>
                  </a:schemeClr>
                </a:solidFill>
              </a:rPr>
              <a:t> by the time it arrived (by spring or Roman </a:t>
            </a:r>
            <a:r>
              <a:rPr lang="en-US" sz="2800" dirty="0" err="1" smtClean="0">
                <a:solidFill>
                  <a:schemeClr val="bg2">
                    <a:lumMod val="25000"/>
                  </a:schemeClr>
                </a:solidFill>
              </a:rPr>
              <a:t>aquaduct</a:t>
            </a:r>
            <a:r>
              <a:rPr lang="en-US" sz="2800" dirty="0" smtClean="0">
                <a:solidFill>
                  <a:schemeClr val="bg2">
                    <a:lumMod val="25000"/>
                  </a:schemeClr>
                </a:solidFill>
              </a:rPr>
              <a:t>)</a:t>
            </a:r>
            <a:r>
              <a:rPr lang="en-US" sz="2800" dirty="0" smtClean="0"/>
              <a:t>		 </a:t>
            </a:r>
            <a:r>
              <a:rPr lang="en-US" sz="2800" dirty="0" smtClean="0"/>
              <a:t>		</a:t>
            </a:r>
            <a:r>
              <a:rPr lang="en-US" sz="900" i="1" dirty="0" smtClean="0">
                <a:latin typeface="Lucida Calligraphy" panose="03010101010101010101" pitchFamily="66" charset="0"/>
              </a:rPr>
              <a:t>fine</a:t>
            </a:r>
            <a:endParaRPr lang="en-US" sz="900" i="1" dirty="0" smtClean="0">
              <a:latin typeface="Lucida Calligraphy" panose="03010101010101010101" pitchFamily="66" charset="0"/>
            </a:endParaRPr>
          </a:p>
        </p:txBody>
      </p:sp>
    </p:spTree>
    <p:extLst>
      <p:ext uri="{BB962C8B-B14F-4D97-AF65-F5344CB8AC3E}">
        <p14:creationId xmlns:p14="http://schemas.microsoft.com/office/powerpoint/2010/main" val="29777572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Lucida Sans Unicode" panose="020B0602030504020204" pitchFamily="34" charset="0"/>
                <a:cs typeface="Lucida Sans Unicode" panose="020B0602030504020204" pitchFamily="34" charset="0"/>
              </a:rPr>
              <a:t>Background of the Writing of the Colossae Epistle</a:t>
            </a:r>
            <a:endParaRPr lang="en-US" dirty="0">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152400" y="1905000"/>
            <a:ext cx="8839200" cy="4525963"/>
          </a:xfrm>
        </p:spPr>
        <p:txBody>
          <a:bodyPr/>
          <a:lstStyle/>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Paul: in Rome, jailed for 4 years</a:t>
            </a:r>
          </a:p>
          <a:p>
            <a:pPr>
              <a:buFont typeface="Wingdings" panose="05000000000000000000" pitchFamily="2" charset="2"/>
              <a:buChar char="§"/>
            </a:pPr>
            <a:r>
              <a:rPr lang="en-US" dirty="0" err="1" smtClean="0">
                <a:latin typeface="Lucida Sans Unicode" panose="020B0602030504020204" pitchFamily="34" charset="0"/>
                <a:cs typeface="Lucida Sans Unicode" panose="020B0602030504020204" pitchFamily="34" charset="0"/>
              </a:rPr>
              <a:t>Epaphras</a:t>
            </a:r>
            <a:r>
              <a:rPr lang="en-US" dirty="0" smtClean="0">
                <a:latin typeface="Lucida Sans Unicode" panose="020B0602030504020204" pitchFamily="34" charset="0"/>
                <a:cs typeface="Lucida Sans Unicode" panose="020B0602030504020204" pitchFamily="34" charset="0"/>
              </a:rPr>
              <a:t>: Pastor-teacher to Tri-Cities (</a:t>
            </a:r>
            <a:r>
              <a:rPr lang="en-US" dirty="0" err="1" smtClean="0">
                <a:latin typeface="Lucida Sans Unicode" panose="020B0602030504020204" pitchFamily="34" charset="0"/>
                <a:cs typeface="Lucida Sans Unicode" panose="020B0602030504020204" pitchFamily="34" charset="0"/>
              </a:rPr>
              <a:t>McCalley</a:t>
            </a:r>
            <a:r>
              <a:rPr lang="en-US" dirty="0" smtClean="0">
                <a:latin typeface="Lucida Sans Unicode" panose="020B0602030504020204" pitchFamily="34" charset="0"/>
                <a:cs typeface="Lucida Sans Unicode" panose="020B0602030504020204" pitchFamily="34" charset="0"/>
              </a:rPr>
              <a:t>: a circuit rider)</a:t>
            </a:r>
          </a:p>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Something was wrong at Colossae: Gnostic apologists were beguiling the little congregation.</a:t>
            </a:r>
          </a:p>
          <a:p>
            <a:pPr>
              <a:buFont typeface="Wingdings" panose="05000000000000000000" pitchFamily="2" charset="2"/>
              <a:buChar char="§"/>
            </a:pPr>
            <a:r>
              <a:rPr lang="en-US" dirty="0" err="1" smtClean="0">
                <a:latin typeface="Lucida Sans Unicode" panose="020B0602030504020204" pitchFamily="34" charset="0"/>
                <a:cs typeface="Lucida Sans Unicode" panose="020B0602030504020204" pitchFamily="34" charset="0"/>
              </a:rPr>
              <a:t>Epaphras</a:t>
            </a:r>
            <a:r>
              <a:rPr lang="en-US" dirty="0" smtClean="0">
                <a:latin typeface="Lucida Sans Unicode" panose="020B0602030504020204" pitchFamily="34" charset="0"/>
                <a:cs typeface="Lucida Sans Unicode" panose="020B0602030504020204" pitchFamily="34" charset="0"/>
              </a:rPr>
              <a:t> Went for Help, (60-61? AD</a:t>
            </a:r>
            <a:r>
              <a:rPr lang="en-US" dirty="0" smtClean="0">
                <a:latin typeface="Lucida Sans Unicode" panose="020B0602030504020204" pitchFamily="34" charset="0"/>
                <a:cs typeface="Lucida Sans Unicode" panose="020B0602030504020204" pitchFamily="34" charset="0"/>
              </a:rPr>
              <a:t>)	</a:t>
            </a:r>
            <a:r>
              <a:rPr lang="en-US" sz="800" dirty="0" smtClean="0">
                <a:latin typeface="Lucida Calligraphy" panose="03010101010101010101" pitchFamily="66" charset="0"/>
                <a:cs typeface="Lucida Sans Unicode" panose="020B0602030504020204" pitchFamily="34" charset="0"/>
              </a:rPr>
              <a:t>fine</a:t>
            </a:r>
            <a:endParaRPr lang="en-US" dirty="0" smtClean="0">
              <a:latin typeface="Lucida Sans Unicode" panose="020B0602030504020204" pitchFamily="34" charset="0"/>
              <a:cs typeface="Lucida Sans Unicode" panose="020B0602030504020204" pitchFamily="34" charset="0"/>
            </a:endParaRPr>
          </a:p>
          <a:p>
            <a:pPr lvl="8">
              <a:buFont typeface="Wingdings" panose="05000000000000000000" pitchFamily="2" charset="2"/>
              <a:buChar char="§"/>
            </a:pPr>
            <a:endParaRPr lang="en-US" sz="400" i="1" dirty="0" smtClean="0">
              <a:latin typeface="Garamond" panose="02020404030301010803" pitchFamily="18" charset="0"/>
              <a:cs typeface="Lucida Sans Unicode" panose="020B0602030504020204" pitchFamily="34" charset="0"/>
            </a:endParaRPr>
          </a:p>
          <a:p>
            <a:pPr lvl="8">
              <a:buFont typeface="Wingdings" panose="05000000000000000000" pitchFamily="2" charset="2"/>
              <a:buChar char="§"/>
            </a:pPr>
            <a:endParaRPr lang="en-US" sz="400" i="1" dirty="0">
              <a:latin typeface="Garamond" panose="02020404030301010803" pitchFamily="18" charset="0"/>
              <a:cs typeface="Lucida Sans Unicode" panose="020B0602030504020204" pitchFamily="34" charset="0"/>
            </a:endParaRPr>
          </a:p>
          <a:p>
            <a:pPr lvl="8">
              <a:buFont typeface="Wingdings" panose="05000000000000000000" pitchFamily="2" charset="2"/>
              <a:buChar char="§"/>
            </a:pPr>
            <a:endParaRPr lang="en-US" sz="400" i="1" dirty="0" smtClean="0">
              <a:latin typeface="Garamond" panose="02020404030301010803" pitchFamily="18" charset="0"/>
              <a:cs typeface="Lucida Sans Unicode" panose="020B0602030504020204" pitchFamily="34" charset="0"/>
            </a:endParaRPr>
          </a:p>
          <a:p>
            <a:pPr lvl="8">
              <a:buFont typeface="Wingdings" panose="05000000000000000000" pitchFamily="2" charset="2"/>
              <a:buChar char="§"/>
            </a:pPr>
            <a:endParaRPr lang="en-US" sz="400" i="1" dirty="0">
              <a:latin typeface="Garamond" panose="02020404030301010803" pitchFamily="18" charset="0"/>
              <a:cs typeface="Lucida Sans Unicode" panose="020B0602030504020204" pitchFamily="34" charset="0"/>
            </a:endParaRPr>
          </a:p>
          <a:p>
            <a:pPr lvl="8">
              <a:buFont typeface="Wingdings" panose="05000000000000000000" pitchFamily="2" charset="2"/>
              <a:buChar char="§"/>
            </a:pPr>
            <a:endParaRPr lang="en-US" sz="400" i="1" dirty="0" smtClean="0">
              <a:latin typeface="Garamond" panose="02020404030301010803" pitchFamily="18" charset="0"/>
              <a:cs typeface="Lucida Sans Unicode" panose="020B0602030504020204" pitchFamily="34" charset="0"/>
            </a:endParaRPr>
          </a:p>
          <a:p>
            <a:pPr lvl="8">
              <a:buFont typeface="Wingdings" panose="05000000000000000000" pitchFamily="2" charset="2"/>
              <a:buChar char="§"/>
            </a:pPr>
            <a:endParaRPr lang="en-US" sz="1100" i="1" dirty="0">
              <a:latin typeface="Garamond" panose="02020404030301010803" pitchFamily="18" charset="0"/>
              <a:cs typeface="Lucida Sans Unicode" panose="020B0602030504020204" pitchFamily="34" charset="0"/>
            </a:endParaRPr>
          </a:p>
        </p:txBody>
      </p:sp>
    </p:spTree>
    <p:extLst>
      <p:ext uri="{BB962C8B-B14F-4D97-AF65-F5344CB8AC3E}">
        <p14:creationId xmlns:p14="http://schemas.microsoft.com/office/powerpoint/2010/main" val="674081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Added Background</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dirty="0" smtClean="0"/>
              <a:t>Paul heard </a:t>
            </a:r>
            <a:r>
              <a:rPr lang="en-US" dirty="0" err="1" smtClean="0"/>
              <a:t>Epaphras</a:t>
            </a:r>
            <a:r>
              <a:rPr lang="en-US" dirty="0" smtClean="0"/>
              <a:t> out in Rome, penned 3 letters:</a:t>
            </a:r>
          </a:p>
          <a:p>
            <a:pPr marL="2911475">
              <a:buFont typeface="Wingdings" panose="05000000000000000000" pitchFamily="2" charset="2"/>
              <a:buChar char="§"/>
            </a:pPr>
            <a:r>
              <a:rPr lang="en-US" sz="4400" dirty="0" smtClean="0"/>
              <a:t>Ephesians</a:t>
            </a:r>
          </a:p>
          <a:p>
            <a:pPr marL="2911475">
              <a:buFont typeface="Wingdings" panose="05000000000000000000" pitchFamily="2" charset="2"/>
              <a:buChar char="§"/>
            </a:pPr>
            <a:r>
              <a:rPr lang="en-US" sz="4400" dirty="0" smtClean="0"/>
              <a:t>Colossians</a:t>
            </a:r>
            <a:endParaRPr lang="en-US" sz="4400" dirty="0" smtClean="0"/>
          </a:p>
          <a:p>
            <a:pPr marL="2911475">
              <a:buFont typeface="Wingdings" panose="05000000000000000000" pitchFamily="2" charset="2"/>
              <a:buChar char="§"/>
            </a:pPr>
            <a:r>
              <a:rPr lang="en-US" sz="4400" dirty="0" smtClean="0"/>
              <a:t>?</a:t>
            </a:r>
          </a:p>
          <a:p>
            <a:pPr marL="2911475">
              <a:buFont typeface="Wingdings" panose="05000000000000000000" pitchFamily="2" charset="2"/>
              <a:buChar char="§"/>
            </a:pPr>
            <a:r>
              <a:rPr lang="en-US" sz="4400" dirty="0" smtClean="0"/>
              <a:t>Philemon	</a:t>
            </a:r>
            <a:r>
              <a:rPr lang="en-US" sz="800" i="1" dirty="0" smtClean="0">
                <a:latin typeface="Lucida Calligraphy" panose="03010101010101010101" pitchFamily="66" charset="0"/>
              </a:rPr>
              <a:t>fine</a:t>
            </a:r>
            <a:r>
              <a:rPr lang="en-US" sz="800" i="1" dirty="0" smtClean="0">
                <a:latin typeface="Lucida Calligraphy" panose="03010101010101010101" pitchFamily="66" charset="0"/>
              </a:rPr>
              <a:t>	</a:t>
            </a:r>
            <a:r>
              <a:rPr lang="en-US" sz="4400" dirty="0" smtClean="0"/>
              <a:t>	</a:t>
            </a:r>
            <a:endParaRPr lang="en-US" sz="4400" dirty="0"/>
          </a:p>
        </p:txBody>
      </p:sp>
    </p:spTree>
    <p:extLst>
      <p:ext uri="{BB962C8B-B14F-4D97-AF65-F5344CB8AC3E}">
        <p14:creationId xmlns:p14="http://schemas.microsoft.com/office/powerpoint/2010/main" val="28429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Village\Desktop\asia_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66" y="115042"/>
            <a:ext cx="8763000" cy="6690265"/>
          </a:xfrm>
          <a:prstGeom prst="rect">
            <a:avLst/>
          </a:prstGeom>
          <a:noFill/>
          <a:ln w="19050">
            <a:solidFill>
              <a:schemeClr val="bg1"/>
            </a:solidFill>
          </a:ln>
          <a:extLst>
            <a:ext uri="{909E8E84-426E-40DD-AFC4-6F175D3DCCD1}">
              <a14:hiddenFill xmlns:a14="http://schemas.microsoft.com/office/drawing/2010/main">
                <a:solidFill>
                  <a:srgbClr val="FFFFFF"/>
                </a:solidFill>
              </a14:hiddenFill>
            </a:ext>
          </a:extLst>
        </p:spPr>
      </p:pic>
      <p:sp>
        <p:nvSpPr>
          <p:cNvPr id="5" name="Arc 4"/>
          <p:cNvSpPr/>
          <p:nvPr/>
        </p:nvSpPr>
        <p:spPr>
          <a:xfrm rot="10386988" flipV="1">
            <a:off x="1374484" y="3350295"/>
            <a:ext cx="5085536" cy="682402"/>
          </a:xfrm>
          <a:prstGeom prst="arc">
            <a:avLst>
              <a:gd name="adj1" fmla="val 11202188"/>
              <a:gd name="adj2" fmla="val 61592"/>
            </a:avLst>
          </a:prstGeom>
          <a:noFill/>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Isosceles Triangle 5"/>
          <p:cNvSpPr/>
          <p:nvPr/>
        </p:nvSpPr>
        <p:spPr>
          <a:xfrm rot="5665136">
            <a:off x="6054670" y="3009660"/>
            <a:ext cx="700886" cy="565851"/>
          </a:xfrm>
          <a:prstGeom prst="triangle">
            <a:avLst/>
          </a:prstGeom>
          <a:solidFill>
            <a:schemeClr val="bg1">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581427" y="1881447"/>
            <a:ext cx="5029200" cy="738664"/>
          </a:xfrm>
          <a:prstGeom prst="rect">
            <a:avLst/>
          </a:prstGeom>
          <a:noFill/>
        </p:spPr>
        <p:txBody>
          <a:bodyPr wrap="square" rtlCol="0">
            <a:spAutoFit/>
          </a:bodyPr>
          <a:lstStyle/>
          <a:p>
            <a:r>
              <a:rPr lang="en-US" sz="2400" b="1" cap="all" dirty="0" smtClean="0">
                <a:solidFill>
                  <a:schemeClr val="bg1"/>
                </a:solidFill>
              </a:rPr>
              <a:t>Paul’s 3</a:t>
            </a:r>
            <a:r>
              <a:rPr lang="en-US" sz="2400" b="1" cap="all" baseline="30000" dirty="0" smtClean="0">
                <a:solidFill>
                  <a:schemeClr val="bg1"/>
                </a:solidFill>
              </a:rPr>
              <a:t>rd</a:t>
            </a:r>
            <a:r>
              <a:rPr lang="en-US" sz="2400" b="1" cap="all" dirty="0" smtClean="0">
                <a:solidFill>
                  <a:schemeClr val="bg1"/>
                </a:solidFill>
              </a:rPr>
              <a:t> Missionary Journey </a:t>
            </a:r>
            <a:r>
              <a:rPr lang="en-US" b="1" cap="all" dirty="0" smtClean="0">
                <a:solidFill>
                  <a:schemeClr val="bg1"/>
                </a:solidFill>
              </a:rPr>
              <a:t>brings him in the </a:t>
            </a:r>
            <a:r>
              <a:rPr lang="en-US" b="1" cap="all" dirty="0" err="1" smtClean="0">
                <a:solidFill>
                  <a:schemeClr val="bg1"/>
                </a:solidFill>
              </a:rPr>
              <a:t>Vacinity</a:t>
            </a:r>
            <a:r>
              <a:rPr lang="en-US" b="1" cap="all" dirty="0" smtClean="0">
                <a:solidFill>
                  <a:schemeClr val="bg1"/>
                </a:solidFill>
              </a:rPr>
              <a:t> of the Tri-Cities</a:t>
            </a:r>
            <a:endParaRPr lang="en-US" b="1" cap="all" dirty="0">
              <a:solidFill>
                <a:schemeClr val="bg1"/>
              </a:solidFill>
            </a:endParaRPr>
          </a:p>
        </p:txBody>
      </p:sp>
      <p:sp>
        <p:nvSpPr>
          <p:cNvPr id="9" name="Isosceles Triangle 8"/>
          <p:cNvSpPr/>
          <p:nvPr/>
        </p:nvSpPr>
        <p:spPr>
          <a:xfrm rot="11541274" flipV="1">
            <a:off x="2301050" y="4333639"/>
            <a:ext cx="424621" cy="30622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40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Lucida Sans Unicode" panose="020B0602030504020204" pitchFamily="34" charset="0"/>
                <a:cs typeface="Lucida Sans Unicode" panose="020B0602030504020204" pitchFamily="34" charset="0"/>
              </a:rPr>
              <a:t>The </a:t>
            </a:r>
            <a:r>
              <a:rPr lang="en-US" dirty="0" err="1" smtClean="0">
                <a:latin typeface="Lucida Sans Unicode" panose="020B0602030504020204" pitchFamily="34" charset="0"/>
                <a:cs typeface="Lucida Sans Unicode" panose="020B0602030504020204" pitchFamily="34" charset="0"/>
              </a:rPr>
              <a:t>Onesimus</a:t>
            </a:r>
            <a:r>
              <a:rPr lang="en-US" dirty="0" smtClean="0">
                <a:latin typeface="Lucida Sans Unicode" panose="020B0602030504020204" pitchFamily="34" charset="0"/>
                <a:cs typeface="Lucida Sans Unicode" panose="020B0602030504020204" pitchFamily="34" charset="0"/>
              </a:rPr>
              <a:t> Saga</a:t>
            </a:r>
            <a:endParaRPr lang="en-US" dirty="0">
              <a:latin typeface="Lucida Sans Unicode" panose="020B0602030504020204" pitchFamily="34" charset="0"/>
              <a:cs typeface="Lucida Sans Unicode" panose="020B0602030504020204" pitchFamily="34" charset="0"/>
            </a:endParaRPr>
          </a:p>
        </p:txBody>
      </p:sp>
      <p:sp>
        <p:nvSpPr>
          <p:cNvPr id="3" name="Content Placeholder 2"/>
          <p:cNvSpPr>
            <a:spLocks noGrp="1"/>
          </p:cNvSpPr>
          <p:nvPr>
            <p:ph idx="1"/>
          </p:nvPr>
        </p:nvSpPr>
        <p:spPr>
          <a:xfrm>
            <a:off x="457200" y="1524000"/>
            <a:ext cx="8229600" cy="5029200"/>
          </a:xfrm>
        </p:spPr>
        <p:txBody>
          <a:bodyPr>
            <a:normAutofit lnSpcReduction="10000"/>
          </a:bodyPr>
          <a:lstStyle/>
          <a:p>
            <a:pPr>
              <a:buFont typeface="Wingdings" panose="05000000000000000000" pitchFamily="2" charset="2"/>
              <a:buChar char="§"/>
            </a:pPr>
            <a:r>
              <a:rPr lang="en-US" dirty="0" err="1" smtClean="0">
                <a:latin typeface="Lucida Sans Unicode" panose="020B0602030504020204" pitchFamily="34" charset="0"/>
                <a:cs typeface="Lucida Sans Unicode" panose="020B0602030504020204" pitchFamily="34" charset="0"/>
              </a:rPr>
              <a:t>Onesimus</a:t>
            </a:r>
            <a:r>
              <a:rPr lang="en-US" dirty="0" smtClean="0">
                <a:latin typeface="Lucida Sans Unicode" panose="020B0602030504020204" pitchFamily="34" charset="0"/>
                <a:cs typeface="Lucida Sans Unicode" panose="020B0602030504020204" pitchFamily="34" charset="0"/>
              </a:rPr>
              <a:t>: escaped slave from Colossae, made his way to Rome and served Paul there.</a:t>
            </a:r>
          </a:p>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Paul had to send him back (legally), (morally) to:</a:t>
            </a:r>
          </a:p>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Philemon</a:t>
            </a:r>
          </a:p>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House church at Colossae was very, very likely:</a:t>
            </a:r>
          </a:p>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Philemon’s			</a:t>
            </a:r>
            <a:r>
              <a:rPr lang="en-US" sz="800" dirty="0" smtClean="0">
                <a:latin typeface="Lucida Calligraphy" panose="03010101010101010101" pitchFamily="66" charset="0"/>
                <a:cs typeface="Lucida Sans Unicode" panose="020B0602030504020204" pitchFamily="34" charset="0"/>
              </a:rPr>
              <a:t>fine </a:t>
            </a:r>
            <a:r>
              <a:rPr lang="en-US" sz="800" dirty="0" smtClean="0">
                <a:latin typeface="Lucida Calligraphy" panose="03010101010101010101" pitchFamily="66" charset="0"/>
                <a:cs typeface="Lucida Sans Unicode" panose="020B0602030504020204" pitchFamily="34" charset="0"/>
              </a:rPr>
              <a:t>	</a:t>
            </a:r>
            <a:r>
              <a:rPr lang="en-US" dirty="0" smtClean="0">
                <a:latin typeface="Lucida Sans Unicode" panose="020B0602030504020204" pitchFamily="34" charset="0"/>
                <a:cs typeface="Lucida Sans Unicode" panose="020B0602030504020204" pitchFamily="34" charset="0"/>
              </a:rPr>
              <a:t>					</a:t>
            </a:r>
            <a:endParaRPr lang="en-US" sz="1800" i="1" dirty="0">
              <a:latin typeface="Garamond" panose="02020404030301010803" pitchFamily="18" charset="0"/>
              <a:cs typeface="Lucida Sans Unicode" panose="020B0602030504020204" pitchFamily="34" charset="0"/>
            </a:endParaRPr>
          </a:p>
        </p:txBody>
      </p:sp>
    </p:spTree>
    <p:extLst>
      <p:ext uri="{BB962C8B-B14F-4D97-AF65-F5344CB8AC3E}">
        <p14:creationId xmlns:p14="http://schemas.microsoft.com/office/powerpoint/2010/main" val="144947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665"/>
            <a:ext cx="8229600" cy="563562"/>
          </a:xfrm>
        </p:spPr>
        <p:txBody>
          <a:bodyPr>
            <a:normAutofit fontScale="90000"/>
          </a:bodyPr>
          <a:lstStyle/>
          <a:p>
            <a:r>
              <a:rPr lang="en-US" dirty="0" smtClean="0"/>
              <a:t>Col. 1:6a</a:t>
            </a:r>
            <a:endParaRPr lang="en-US" dirty="0"/>
          </a:p>
        </p:txBody>
      </p:sp>
      <p:sp>
        <p:nvSpPr>
          <p:cNvPr id="3" name="Content Placeholder 2"/>
          <p:cNvSpPr>
            <a:spLocks noGrp="1"/>
          </p:cNvSpPr>
          <p:nvPr>
            <p:ph idx="1"/>
          </p:nvPr>
        </p:nvSpPr>
        <p:spPr>
          <a:xfrm>
            <a:off x="457200" y="914400"/>
            <a:ext cx="8229600" cy="5791200"/>
          </a:xfrm>
        </p:spPr>
        <p:txBody>
          <a:bodyPr>
            <a:normAutofit fontScale="62500" lnSpcReduction="20000"/>
          </a:bodyPr>
          <a:lstStyle/>
          <a:p>
            <a:pPr marL="0" indent="0">
              <a:buNone/>
            </a:pPr>
            <a:r>
              <a:rPr lang="en-US" sz="3400" i="1" dirty="0" smtClean="0">
                <a:latin typeface="Lucida Sans Unicode" panose="020B0602030504020204" pitchFamily="34" charset="0"/>
                <a:cs typeface="Lucida Sans Unicode" panose="020B0602030504020204" pitchFamily="34" charset="0"/>
              </a:rPr>
              <a:t> </a:t>
            </a:r>
            <a:r>
              <a:rPr lang="en-US" sz="3400" i="1" dirty="0" smtClean="0">
                <a:solidFill>
                  <a:schemeClr val="accent4">
                    <a:lumMod val="75000"/>
                  </a:schemeClr>
                </a:solidFill>
                <a:latin typeface="Lucida Sans Unicode" panose="020B0602030504020204" pitchFamily="34" charset="0"/>
                <a:cs typeface="Lucida Sans Unicode" panose="020B0602030504020204" pitchFamily="34" charset="0"/>
              </a:rPr>
              <a:t>v. 5 …. [LAST WEEK:] because </a:t>
            </a:r>
            <a:r>
              <a:rPr lang="en-US" sz="3400" i="1" dirty="0">
                <a:solidFill>
                  <a:schemeClr val="accent4">
                    <a:lumMod val="75000"/>
                  </a:schemeClr>
                </a:solidFill>
                <a:latin typeface="Lucida Sans Unicode" panose="020B0602030504020204" pitchFamily="34" charset="0"/>
                <a:cs typeface="Lucida Sans Unicode" panose="020B0602030504020204" pitchFamily="34" charset="0"/>
              </a:rPr>
              <a:t>of the hope laid up for you in </a:t>
            </a:r>
            <a:r>
              <a:rPr lang="en-US" sz="3400" i="1" dirty="0" smtClean="0">
                <a:solidFill>
                  <a:schemeClr val="accent4">
                    <a:lumMod val="75000"/>
                  </a:schemeClr>
                </a:solidFill>
                <a:latin typeface="Lucida Sans Unicode" panose="020B0602030504020204" pitchFamily="34" charset="0"/>
                <a:cs typeface="Lucida Sans Unicode" panose="020B0602030504020204" pitchFamily="34" charset="0"/>
              </a:rPr>
              <a:t>heaven</a:t>
            </a:r>
            <a:r>
              <a:rPr lang="en-US" sz="3400" i="1" dirty="0">
                <a:solidFill>
                  <a:schemeClr val="accent4">
                    <a:lumMod val="75000"/>
                  </a:schemeClr>
                </a:solidFill>
                <a:latin typeface="Lucida Sans Unicode" panose="020B0602030504020204" pitchFamily="34" charset="0"/>
                <a:cs typeface="Lucida Sans Unicode" panose="020B0602030504020204" pitchFamily="34" charset="0"/>
              </a:rPr>
              <a:t>, of which you previously heard in the word of truth, </a:t>
            </a:r>
            <a:r>
              <a:rPr lang="en-US" sz="3400" b="1" u="sng" dirty="0" smtClean="0">
                <a:solidFill>
                  <a:srgbClr val="7030A0"/>
                </a:solidFill>
                <a:latin typeface="Lucida Sans Unicode" panose="020B0602030504020204" pitchFamily="34" charset="0"/>
                <a:cs typeface="Lucida Sans Unicode" panose="020B0602030504020204" pitchFamily="34" charset="0"/>
              </a:rPr>
              <a:t>the gospel</a:t>
            </a:r>
          </a:p>
          <a:p>
            <a:pPr marL="0" indent="0">
              <a:buNone/>
            </a:pPr>
            <a:endParaRPr lang="en-US" sz="2000" b="1" u="sng" dirty="0" smtClean="0">
              <a:solidFill>
                <a:srgbClr val="7030A0"/>
              </a:solidFill>
              <a:latin typeface="Lucida Sans Unicode" panose="020B0602030504020204" pitchFamily="34" charset="0"/>
              <a:cs typeface="Lucida Sans Unicode" panose="020B0602030504020204" pitchFamily="34" charset="0"/>
            </a:endParaRPr>
          </a:p>
          <a:p>
            <a:pPr marL="571500" indent="-571500">
              <a:spcBef>
                <a:spcPts val="600"/>
              </a:spcBef>
              <a:spcAft>
                <a:spcPts val="600"/>
              </a:spcAft>
              <a:buAutoNum type="romanUcPeriod"/>
            </a:pPr>
            <a:r>
              <a:rPr lang="en-US" sz="3800" dirty="0" smtClean="0">
                <a:solidFill>
                  <a:schemeClr val="accent2">
                    <a:lumMod val="50000"/>
                  </a:schemeClr>
                </a:solidFill>
                <a:latin typeface="Lucida Sans Unicode" panose="020B0602030504020204" pitchFamily="34" charset="0"/>
                <a:cs typeface="Lucida Sans Unicode" panose="020B0602030504020204" pitchFamily="34" charset="0"/>
              </a:rPr>
              <a:t>THE WAY THE GOSPEL IS HEARD</a:t>
            </a:r>
          </a:p>
          <a:p>
            <a:pPr marL="0" indent="0">
              <a:spcBef>
                <a:spcPts val="600"/>
              </a:spcBef>
              <a:spcAft>
                <a:spcPts val="600"/>
              </a:spcAft>
              <a:buNone/>
            </a:pPr>
            <a:endParaRPr lang="en-US" sz="2800" dirty="0" smtClean="0">
              <a:latin typeface="Lucida Sans Unicode" panose="020B0602030504020204" pitchFamily="34" charset="0"/>
              <a:cs typeface="Lucida Sans Unicode" panose="020B0602030504020204" pitchFamily="34" charset="0"/>
            </a:endParaRPr>
          </a:p>
          <a:p>
            <a:pPr marL="0" indent="0">
              <a:spcBef>
                <a:spcPts val="0"/>
              </a:spcBef>
              <a:spcAft>
                <a:spcPts val="1000"/>
              </a:spcAft>
              <a:buNone/>
            </a:pPr>
            <a:r>
              <a:rPr lang="en-US" sz="2500" dirty="0">
                <a:latin typeface="Lucida Sans Unicode" panose="020B0602030504020204" pitchFamily="34" charset="0"/>
                <a:cs typeface="Lucida Sans Unicode" panose="020B0602030504020204" pitchFamily="34" charset="0"/>
              </a:rPr>
              <a:t> </a:t>
            </a:r>
            <a:r>
              <a:rPr lang="en-US" sz="2500" dirty="0" smtClean="0">
                <a:latin typeface="Lucida Sans Unicode" panose="020B0602030504020204" pitchFamily="34" charset="0"/>
                <a:cs typeface="Lucida Sans Unicode" panose="020B0602030504020204" pitchFamily="34" charset="0"/>
              </a:rPr>
              <a:t>      A.  </a:t>
            </a:r>
            <a:r>
              <a:rPr lang="en-US" sz="2500" dirty="0">
                <a:latin typeface="Lucida Sans Unicode" panose="020B0602030504020204" pitchFamily="34" charset="0"/>
                <a:cs typeface="Lucida Sans Unicode" panose="020B0602030504020204" pitchFamily="34" charset="0"/>
              </a:rPr>
              <a:t>v</a:t>
            </a:r>
            <a:r>
              <a:rPr lang="en-US" sz="2500" dirty="0" smtClean="0">
                <a:latin typeface="Lucida Sans Unicode" panose="020B0602030504020204" pitchFamily="34" charset="0"/>
                <a:cs typeface="Lucida Sans Unicode" panose="020B0602030504020204" pitchFamily="34" charset="0"/>
              </a:rPr>
              <a:t>. 6 (a): ….. </a:t>
            </a:r>
            <a:r>
              <a:rPr lang="en-US" sz="2500" b="1" u="sng" dirty="0" smtClean="0">
                <a:latin typeface="Lucida Sans Unicode" panose="020B0602030504020204" pitchFamily="34" charset="0"/>
                <a:cs typeface="Lucida Sans Unicode" panose="020B0602030504020204" pitchFamily="34" charset="0"/>
              </a:rPr>
              <a:t>which has come to you just as in all the world</a:t>
            </a:r>
          </a:p>
          <a:p>
            <a:pPr>
              <a:buFont typeface="Wingdings" panose="05000000000000000000" pitchFamily="2" charset="2"/>
              <a:buChar char="§"/>
            </a:pPr>
            <a:r>
              <a:rPr lang="en-US" sz="2500" dirty="0" smtClean="0">
                <a:latin typeface="Lucida Sans Unicode" panose="020B0602030504020204" pitchFamily="34" charset="0"/>
                <a:cs typeface="Lucida Sans Unicode" panose="020B0602030504020204" pitchFamily="34" charset="0"/>
              </a:rPr>
              <a:t>Someone always must bring the gospel.  It travels.  in this case it came from Paul to </a:t>
            </a:r>
            <a:r>
              <a:rPr lang="en-US" sz="2500" dirty="0" err="1" smtClean="0">
                <a:latin typeface="Lucida Sans Unicode" panose="020B0602030504020204" pitchFamily="34" charset="0"/>
                <a:cs typeface="Lucida Sans Unicode" panose="020B0602030504020204" pitchFamily="34" charset="0"/>
              </a:rPr>
              <a:t>Epaphras</a:t>
            </a:r>
            <a:r>
              <a:rPr lang="en-US" sz="2500" dirty="0" smtClean="0">
                <a:latin typeface="Lucida Sans Unicode" panose="020B0602030504020204" pitchFamily="34" charset="0"/>
                <a:cs typeface="Lucida Sans Unicode" panose="020B0602030504020204" pitchFamily="34" charset="0"/>
              </a:rPr>
              <a:t> by way of Ephesus.</a:t>
            </a:r>
          </a:p>
          <a:p>
            <a:pPr>
              <a:buFont typeface="Wingdings" panose="05000000000000000000" pitchFamily="2" charset="2"/>
              <a:buChar char="§"/>
            </a:pPr>
            <a:r>
              <a:rPr lang="en-US" sz="2500" dirty="0" err="1" smtClean="0">
                <a:latin typeface="Lucida Sans Unicode" panose="020B0602030504020204" pitchFamily="34" charset="0"/>
                <a:cs typeface="Lucida Sans Unicode" panose="020B0602030504020204" pitchFamily="34" charset="0"/>
              </a:rPr>
              <a:t>Wuest</a:t>
            </a:r>
            <a:r>
              <a:rPr lang="en-US" sz="2500" dirty="0" smtClean="0">
                <a:latin typeface="Lucida Sans Unicode" panose="020B0602030504020204" pitchFamily="34" charset="0"/>
                <a:cs typeface="Lucida Sans Unicode" panose="020B0602030504020204" pitchFamily="34" charset="0"/>
              </a:rPr>
              <a:t>:  “it has come alongside you”,  it has “snuggled up close to you”</a:t>
            </a:r>
          </a:p>
          <a:p>
            <a:pPr>
              <a:buFont typeface="Wingdings" panose="05000000000000000000" pitchFamily="2" charset="2"/>
              <a:buChar char="§"/>
            </a:pPr>
            <a:r>
              <a:rPr lang="en-US" sz="2500" dirty="0" smtClean="0">
                <a:latin typeface="Lucida Sans Unicode" panose="020B0602030504020204" pitchFamily="34" charset="0"/>
                <a:cs typeface="Lucida Sans Unicode" panose="020B0602030504020204" pitchFamily="34" charset="0"/>
              </a:rPr>
              <a:t>CONTRAST this: to this Gnostic [false]gospel they were hearing, that didn’t travel, that was localized &amp; specialized</a:t>
            </a:r>
          </a:p>
          <a:p>
            <a:pPr>
              <a:buFont typeface="Wingdings" panose="05000000000000000000" pitchFamily="2" charset="2"/>
              <a:buChar char="§"/>
            </a:pPr>
            <a:endParaRPr lang="en-US" sz="2500" dirty="0" smtClean="0">
              <a:latin typeface="Lucida Sans Unicode" panose="020B0602030504020204" pitchFamily="34" charset="0"/>
              <a:cs typeface="Lucida Sans Unicode" panose="020B0602030504020204" pitchFamily="34" charset="0"/>
            </a:endParaRPr>
          </a:p>
          <a:p>
            <a:pPr marL="457200" lvl="1" indent="0">
              <a:buNone/>
            </a:pPr>
            <a:r>
              <a:rPr lang="en-US" sz="2000" dirty="0">
                <a:latin typeface="Lucida Sans Unicode" panose="020B0602030504020204" pitchFamily="34" charset="0"/>
                <a:cs typeface="Lucida Sans Unicode" panose="020B0602030504020204" pitchFamily="34" charset="0"/>
              </a:rPr>
              <a:t>B. Correlating Scripture:</a:t>
            </a:r>
          </a:p>
          <a:p>
            <a:pPr marL="457200" lvl="1" indent="0">
              <a:buNone/>
            </a:pPr>
            <a:r>
              <a:rPr lang="en-US" sz="2000" dirty="0">
                <a:latin typeface="Lucida Sans Unicode" panose="020B0602030504020204" pitchFamily="34" charset="0"/>
                <a:cs typeface="Lucida Sans Unicode" panose="020B0602030504020204" pitchFamily="34" charset="0"/>
              </a:rPr>
              <a:t>	</a:t>
            </a:r>
            <a:r>
              <a:rPr lang="en-US" sz="2000" dirty="0">
                <a:solidFill>
                  <a:srgbClr val="002060"/>
                </a:solidFill>
                <a:latin typeface="Lucida Sans Unicode" panose="020B0602030504020204" pitchFamily="34" charset="0"/>
                <a:cs typeface="Lucida Sans Unicode" panose="020B0602030504020204" pitchFamily="34" charset="0"/>
              </a:rPr>
              <a:t>1. Isa 52:7</a:t>
            </a:r>
          </a:p>
          <a:p>
            <a:pPr marL="457200" lvl="1" indent="0">
              <a:buNone/>
            </a:pPr>
            <a:r>
              <a:rPr lang="en-US" sz="2000" dirty="0">
                <a:solidFill>
                  <a:srgbClr val="002060"/>
                </a:solidFill>
                <a:latin typeface="Lucida Sans Unicode" panose="020B0602030504020204" pitchFamily="34" charset="0"/>
                <a:cs typeface="Lucida Sans Unicode" panose="020B0602030504020204" pitchFamily="34" charset="0"/>
              </a:rPr>
              <a:t>“:How beautiful upon the mountains </a:t>
            </a:r>
            <a:r>
              <a:rPr lang="en-US" sz="2000" b="1" dirty="0">
                <a:solidFill>
                  <a:srgbClr val="002060"/>
                </a:solidFill>
                <a:latin typeface="Lucida Sans Unicode" panose="020B0602030504020204" pitchFamily="34" charset="0"/>
                <a:cs typeface="Lucida Sans Unicode" panose="020B0602030504020204" pitchFamily="34" charset="0"/>
              </a:rPr>
              <a:t>are the feet of him that </a:t>
            </a:r>
            <a:r>
              <a:rPr lang="en-US" sz="2000" b="1" dirty="0" err="1">
                <a:solidFill>
                  <a:srgbClr val="002060"/>
                </a:solidFill>
                <a:latin typeface="Lucida Sans Unicode" panose="020B0602030504020204" pitchFamily="34" charset="0"/>
                <a:cs typeface="Lucida Sans Unicode" panose="020B0602030504020204" pitchFamily="34" charset="0"/>
              </a:rPr>
              <a:t>bringeth</a:t>
            </a:r>
            <a:r>
              <a:rPr lang="en-US" sz="2000" b="1" dirty="0">
                <a:solidFill>
                  <a:srgbClr val="002060"/>
                </a:solidFill>
                <a:latin typeface="Lucida Sans Unicode" panose="020B0602030504020204" pitchFamily="34" charset="0"/>
                <a:cs typeface="Lucida Sans Unicode" panose="020B0602030504020204" pitchFamily="34" charset="0"/>
              </a:rPr>
              <a:t> good tidings</a:t>
            </a:r>
            <a:r>
              <a:rPr lang="en-US" sz="2000" dirty="0">
                <a:solidFill>
                  <a:srgbClr val="002060"/>
                </a:solidFill>
                <a:latin typeface="Lucida Sans Unicode" panose="020B0602030504020204" pitchFamily="34" charset="0"/>
                <a:cs typeface="Lucida Sans Unicode" panose="020B0602030504020204" pitchFamily="34" charset="0"/>
              </a:rPr>
              <a:t>, that </a:t>
            </a:r>
            <a:r>
              <a:rPr lang="en-US" sz="2000" dirty="0" err="1">
                <a:solidFill>
                  <a:srgbClr val="002060"/>
                </a:solidFill>
                <a:latin typeface="Lucida Sans Unicode" panose="020B0602030504020204" pitchFamily="34" charset="0"/>
                <a:cs typeface="Lucida Sans Unicode" panose="020B0602030504020204" pitchFamily="34" charset="0"/>
              </a:rPr>
              <a:t>publisheth</a:t>
            </a:r>
            <a:r>
              <a:rPr lang="en-US" sz="2000" dirty="0">
                <a:solidFill>
                  <a:srgbClr val="002060"/>
                </a:solidFill>
                <a:latin typeface="Lucida Sans Unicode" panose="020B0602030504020204" pitchFamily="34" charset="0"/>
                <a:cs typeface="Lucida Sans Unicode" panose="020B0602030504020204" pitchFamily="34" charset="0"/>
              </a:rPr>
              <a:t> peace; that </a:t>
            </a:r>
            <a:r>
              <a:rPr lang="en-US" sz="2000" dirty="0" err="1">
                <a:solidFill>
                  <a:srgbClr val="002060"/>
                </a:solidFill>
                <a:latin typeface="Lucida Sans Unicode" panose="020B0602030504020204" pitchFamily="34" charset="0"/>
                <a:cs typeface="Lucida Sans Unicode" panose="020B0602030504020204" pitchFamily="34" charset="0"/>
              </a:rPr>
              <a:t>bringeth</a:t>
            </a:r>
            <a:r>
              <a:rPr lang="en-US" sz="2000" dirty="0">
                <a:solidFill>
                  <a:srgbClr val="002060"/>
                </a:solidFill>
                <a:latin typeface="Lucida Sans Unicode" panose="020B0602030504020204" pitchFamily="34" charset="0"/>
                <a:cs typeface="Lucida Sans Unicode" panose="020B0602030504020204" pitchFamily="34" charset="0"/>
              </a:rPr>
              <a:t> good tidings of good, that </a:t>
            </a:r>
            <a:r>
              <a:rPr lang="en-US" sz="2000" dirty="0" err="1">
                <a:solidFill>
                  <a:srgbClr val="002060"/>
                </a:solidFill>
                <a:latin typeface="Lucida Sans Unicode" panose="020B0602030504020204" pitchFamily="34" charset="0"/>
                <a:cs typeface="Lucida Sans Unicode" panose="020B0602030504020204" pitchFamily="34" charset="0"/>
              </a:rPr>
              <a:t>publisheth</a:t>
            </a:r>
            <a:r>
              <a:rPr lang="en-US" sz="2000" dirty="0">
                <a:solidFill>
                  <a:srgbClr val="002060"/>
                </a:solidFill>
                <a:latin typeface="Lucida Sans Unicode" panose="020B0602030504020204" pitchFamily="34" charset="0"/>
                <a:cs typeface="Lucida Sans Unicode" panose="020B0602030504020204" pitchFamily="34" charset="0"/>
              </a:rPr>
              <a:t> salvation; that </a:t>
            </a:r>
            <a:r>
              <a:rPr lang="en-US" sz="2000" dirty="0" err="1">
                <a:solidFill>
                  <a:srgbClr val="002060"/>
                </a:solidFill>
                <a:latin typeface="Lucida Sans Unicode" panose="020B0602030504020204" pitchFamily="34" charset="0"/>
                <a:cs typeface="Lucida Sans Unicode" panose="020B0602030504020204" pitchFamily="34" charset="0"/>
              </a:rPr>
              <a:t>saith</a:t>
            </a:r>
            <a:r>
              <a:rPr lang="en-US" sz="2000" dirty="0">
                <a:solidFill>
                  <a:srgbClr val="002060"/>
                </a:solidFill>
                <a:latin typeface="Lucida Sans Unicode" panose="020B0602030504020204" pitchFamily="34" charset="0"/>
                <a:cs typeface="Lucida Sans Unicode" panose="020B0602030504020204" pitchFamily="34" charset="0"/>
              </a:rPr>
              <a:t> unto Zion, Thy God </a:t>
            </a:r>
            <a:r>
              <a:rPr lang="en-US" sz="2000" dirty="0" err="1">
                <a:solidFill>
                  <a:srgbClr val="002060"/>
                </a:solidFill>
                <a:latin typeface="Lucida Sans Unicode" panose="020B0602030504020204" pitchFamily="34" charset="0"/>
                <a:cs typeface="Lucida Sans Unicode" panose="020B0602030504020204" pitchFamily="34" charset="0"/>
              </a:rPr>
              <a:t>reigneth</a:t>
            </a:r>
            <a:r>
              <a:rPr lang="en-US" sz="2000" dirty="0">
                <a:solidFill>
                  <a:srgbClr val="002060"/>
                </a:solidFill>
                <a:latin typeface="Lucida Sans Unicode" panose="020B0602030504020204" pitchFamily="34" charset="0"/>
                <a:cs typeface="Lucida Sans Unicode" panose="020B0602030504020204" pitchFamily="34" charset="0"/>
              </a:rPr>
              <a:t>!</a:t>
            </a:r>
          </a:p>
          <a:p>
            <a:pPr marL="457200" lvl="1" indent="0">
              <a:buNone/>
            </a:pPr>
            <a:r>
              <a:rPr lang="en-US" sz="2000" dirty="0">
                <a:solidFill>
                  <a:srgbClr val="002060"/>
                </a:solidFill>
                <a:latin typeface="Lucida Sans Unicode" panose="020B0602030504020204" pitchFamily="34" charset="0"/>
                <a:cs typeface="Lucida Sans Unicode" panose="020B0602030504020204" pitchFamily="34" charset="0"/>
              </a:rPr>
              <a:t>	2. Rom 10:15</a:t>
            </a:r>
          </a:p>
          <a:p>
            <a:pPr marL="457200" lvl="1" indent="0">
              <a:buNone/>
            </a:pPr>
            <a:r>
              <a:rPr lang="en-US" sz="2000" dirty="0">
                <a:solidFill>
                  <a:srgbClr val="002060"/>
                </a:solidFill>
                <a:latin typeface="Lucida Sans Unicode" panose="020B0602030504020204" pitchFamily="34" charset="0"/>
                <a:cs typeface="Lucida Sans Unicode" panose="020B0602030504020204" pitchFamily="34" charset="0"/>
              </a:rPr>
              <a:t>And how shall they preach </a:t>
            </a:r>
            <a:r>
              <a:rPr lang="en-US" sz="2000" b="1" dirty="0">
                <a:solidFill>
                  <a:srgbClr val="002060"/>
                </a:solidFill>
                <a:latin typeface="Lucida Sans Unicode" panose="020B0602030504020204" pitchFamily="34" charset="0"/>
                <a:cs typeface="Lucida Sans Unicode" panose="020B0602030504020204" pitchFamily="34" charset="0"/>
              </a:rPr>
              <a:t>unless they are sent?</a:t>
            </a:r>
            <a:r>
              <a:rPr lang="en-US" sz="2000" dirty="0">
                <a:solidFill>
                  <a:srgbClr val="002060"/>
                </a:solidFill>
                <a:latin typeface="Lucida Sans Unicode" panose="020B0602030504020204" pitchFamily="34" charset="0"/>
                <a:cs typeface="Lucida Sans Unicode" panose="020B0602030504020204" pitchFamily="34" charset="0"/>
              </a:rPr>
              <a:t> As it is written:</a:t>
            </a:r>
          </a:p>
          <a:p>
            <a:pPr marL="457200" lvl="1" indent="0">
              <a:buNone/>
            </a:pPr>
            <a:r>
              <a:rPr lang="en-US" sz="2000" dirty="0">
                <a:solidFill>
                  <a:srgbClr val="002060"/>
                </a:solidFill>
                <a:latin typeface="Lucida Sans Unicode" panose="020B0602030504020204" pitchFamily="34" charset="0"/>
                <a:cs typeface="Lucida Sans Unicode" panose="020B0602030504020204" pitchFamily="34" charset="0"/>
              </a:rPr>
              <a:t>“How beautiful are the feet of those </a:t>
            </a:r>
            <a:r>
              <a:rPr lang="en-US" sz="2000" b="1" dirty="0">
                <a:solidFill>
                  <a:srgbClr val="002060"/>
                </a:solidFill>
                <a:latin typeface="Lucida Sans Unicode" panose="020B0602030504020204" pitchFamily="34" charset="0"/>
                <a:cs typeface="Lucida Sans Unicode" panose="020B0602030504020204" pitchFamily="34" charset="0"/>
              </a:rPr>
              <a:t>who preach the gospel </a:t>
            </a:r>
            <a:r>
              <a:rPr lang="en-US" sz="2000" dirty="0">
                <a:solidFill>
                  <a:srgbClr val="002060"/>
                </a:solidFill>
                <a:latin typeface="Lucida Sans Unicode" panose="020B0602030504020204" pitchFamily="34" charset="0"/>
                <a:cs typeface="Lucida Sans Unicode" panose="020B0602030504020204" pitchFamily="34" charset="0"/>
              </a:rPr>
              <a:t>of peace,</a:t>
            </a:r>
          </a:p>
          <a:p>
            <a:pPr marL="457200" lvl="1" indent="0">
              <a:buNone/>
            </a:pPr>
            <a:r>
              <a:rPr lang="en-US" sz="2000" dirty="0">
                <a:solidFill>
                  <a:srgbClr val="002060"/>
                </a:solidFill>
                <a:latin typeface="Lucida Sans Unicode" panose="020B0602030504020204" pitchFamily="34" charset="0"/>
                <a:cs typeface="Lucida Sans Unicode" panose="020B0602030504020204" pitchFamily="34" charset="0"/>
              </a:rPr>
              <a:t>Who bring glad tidings of good things!” </a:t>
            </a:r>
            <a:r>
              <a:rPr lang="en-US" sz="2000" dirty="0" smtClean="0">
                <a:solidFill>
                  <a:srgbClr val="002060"/>
                </a:solidFill>
                <a:latin typeface="Lucida Sans Unicode" panose="020B0602030504020204" pitchFamily="34" charset="0"/>
                <a:cs typeface="Lucida Sans Unicode" panose="020B0602030504020204" pitchFamily="34" charset="0"/>
              </a:rPr>
              <a:t>				</a:t>
            </a:r>
            <a:r>
              <a:rPr lang="en-US" sz="1300" dirty="0" smtClean="0">
                <a:solidFill>
                  <a:srgbClr val="002060"/>
                </a:solidFill>
                <a:latin typeface="Lucida Calligraphy" panose="03010101010101010101" pitchFamily="66" charset="0"/>
                <a:cs typeface="Lucida Sans Unicode" panose="020B0602030504020204" pitchFamily="34" charset="0"/>
              </a:rPr>
              <a:t>fine</a:t>
            </a:r>
            <a:endParaRPr lang="en-US" sz="1300" dirty="0">
              <a:solidFill>
                <a:srgbClr val="002060"/>
              </a:solidFill>
              <a:latin typeface="Lucida Calligraphy" panose="03010101010101010101" pitchFamily="66" charset="0"/>
              <a:cs typeface="Lucida Sans Unicode" panose="020B0602030504020204" pitchFamily="34" charset="0"/>
            </a:endParaRPr>
          </a:p>
          <a:p>
            <a:pPr marL="457200" lvl="1" indent="0">
              <a:buNone/>
            </a:pPr>
            <a:r>
              <a:rPr lang="en-US" sz="1300" dirty="0" smtClean="0">
                <a:latin typeface="Lucida Calligraphy" panose="03010101010101010101" pitchFamily="66" charset="0"/>
                <a:cs typeface="Lucida Sans Unicode" panose="020B0602030504020204" pitchFamily="34" charset="0"/>
              </a:rPr>
              <a:t>								</a:t>
            </a:r>
            <a:r>
              <a:rPr lang="en-US" sz="2000" dirty="0" smtClean="0">
                <a:latin typeface="Lucida Sans Unicode" panose="020B0602030504020204" pitchFamily="34" charset="0"/>
                <a:cs typeface="Lucida Sans Unicode" panose="020B0602030504020204" pitchFamily="34" charset="0"/>
              </a:rPr>
              <a:t>																</a:t>
            </a:r>
            <a:endParaRPr lang="en-US" sz="2000"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103944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500"/>
                                        <p:tgtEl>
                                          <p:spTgt spid="3">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5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500"/>
                                        <p:tgtEl>
                                          <p:spTgt spid="3">
                                            <p:txEl>
                                              <p:pRg st="9" end="9"/>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Effect transition="in" filter="fade">
                                      <p:cBhvr>
                                        <p:cTn id="25" dur="500"/>
                                        <p:tgtEl>
                                          <p:spTgt spid="3">
                                            <p:txEl>
                                              <p:pRg st="10" end="10"/>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1" end="11"/>
                                            </p:txEl>
                                          </p:spTgt>
                                        </p:tgtEl>
                                        <p:attrNameLst>
                                          <p:attrName>style.visibility</p:attrName>
                                        </p:attrNameLst>
                                      </p:cBhvr>
                                      <p:to>
                                        <p:strVal val="visible"/>
                                      </p:to>
                                    </p:set>
                                    <p:animEffect transition="in" filter="fade">
                                      <p:cBhvr>
                                        <p:cTn id="28" dur="500"/>
                                        <p:tgtEl>
                                          <p:spTgt spid="3">
                                            <p:txEl>
                                              <p:pRg st="11" end="11"/>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animEffect transition="in" filter="fade">
                                      <p:cBhvr>
                                        <p:cTn id="31" dur="500"/>
                                        <p:tgtEl>
                                          <p:spTgt spid="3">
                                            <p:txEl>
                                              <p:pRg st="12" end="12"/>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13" end="13"/>
                                            </p:txEl>
                                          </p:spTgt>
                                        </p:tgtEl>
                                        <p:attrNameLst>
                                          <p:attrName>style.visibility</p:attrName>
                                        </p:attrNameLst>
                                      </p:cBhvr>
                                      <p:to>
                                        <p:strVal val="visible"/>
                                      </p:to>
                                    </p:set>
                                    <p:animEffect transition="in" filter="fade">
                                      <p:cBhvr>
                                        <p:cTn id="34" dur="500"/>
                                        <p:tgtEl>
                                          <p:spTgt spid="3">
                                            <p:txEl>
                                              <p:pRg st="13" end="13"/>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3">
                                            <p:txEl>
                                              <p:pRg st="14" end="14"/>
                                            </p:txEl>
                                          </p:spTgt>
                                        </p:tgtEl>
                                        <p:attrNameLst>
                                          <p:attrName>style.visibility</p:attrName>
                                        </p:attrNameLst>
                                      </p:cBhvr>
                                      <p:to>
                                        <p:strVal val="visible"/>
                                      </p:to>
                                    </p:set>
                                    <p:animEffect transition="in" filter="fade">
                                      <p:cBhvr>
                                        <p:cTn id="37" dur="500"/>
                                        <p:tgtEl>
                                          <p:spTgt spid="3">
                                            <p:txEl>
                                              <p:pRg st="14" end="14"/>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3">
                                            <p:txEl>
                                              <p:pRg st="15" end="15"/>
                                            </p:txEl>
                                          </p:spTgt>
                                        </p:tgtEl>
                                        <p:attrNameLst>
                                          <p:attrName>style.visibility</p:attrName>
                                        </p:attrNameLst>
                                      </p:cBhvr>
                                      <p:to>
                                        <p:strVal val="visible"/>
                                      </p:to>
                                    </p:set>
                                    <p:animEffect transition="in" filter="fade">
                                      <p:cBhvr>
                                        <p:cTn id="40" dur="5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665"/>
            <a:ext cx="8229600" cy="563562"/>
          </a:xfrm>
        </p:spPr>
        <p:txBody>
          <a:bodyPr>
            <a:normAutofit fontScale="90000"/>
          </a:bodyPr>
          <a:lstStyle/>
          <a:p>
            <a:r>
              <a:rPr lang="en-US" dirty="0" smtClean="0"/>
              <a:t>Col. 1:6b</a:t>
            </a:r>
            <a:endParaRPr lang="en-US" dirty="0"/>
          </a:p>
        </p:txBody>
      </p:sp>
      <p:sp>
        <p:nvSpPr>
          <p:cNvPr id="3" name="Content Placeholder 2"/>
          <p:cNvSpPr>
            <a:spLocks noGrp="1"/>
          </p:cNvSpPr>
          <p:nvPr>
            <p:ph idx="1"/>
          </p:nvPr>
        </p:nvSpPr>
        <p:spPr>
          <a:xfrm>
            <a:off x="350731" y="762000"/>
            <a:ext cx="8325081" cy="5791200"/>
          </a:xfrm>
        </p:spPr>
        <p:txBody>
          <a:bodyPr>
            <a:normAutofit fontScale="85000" lnSpcReduction="20000"/>
          </a:bodyPr>
          <a:lstStyle/>
          <a:p>
            <a:pPr marL="514350" indent="-514350">
              <a:spcBef>
                <a:spcPts val="600"/>
              </a:spcBef>
              <a:spcAft>
                <a:spcPts val="600"/>
              </a:spcAft>
              <a:buAutoNum type="romanUcPeriod" startAt="2"/>
            </a:pPr>
            <a:r>
              <a:rPr lang="en-US" sz="2800" dirty="0" smtClean="0">
                <a:solidFill>
                  <a:schemeClr val="accent2">
                    <a:lumMod val="50000"/>
                  </a:schemeClr>
                </a:solidFill>
                <a:latin typeface="Lucida Sans Unicode" panose="020B0602030504020204" pitchFamily="34" charset="0"/>
                <a:cs typeface="Lucida Sans Unicode" panose="020B0602030504020204" pitchFamily="34" charset="0"/>
              </a:rPr>
              <a:t>THE TRUE GOSPEL BEARS FRUIT</a:t>
            </a:r>
          </a:p>
          <a:p>
            <a:pPr marL="0" indent="0">
              <a:spcBef>
                <a:spcPts val="600"/>
              </a:spcBef>
              <a:spcAft>
                <a:spcPts val="600"/>
              </a:spcAft>
              <a:buNone/>
            </a:pPr>
            <a:endParaRPr lang="en-US" sz="2000" dirty="0" smtClean="0">
              <a:latin typeface="Lucida Sans Unicode" panose="020B0602030504020204" pitchFamily="34" charset="0"/>
              <a:cs typeface="Lucida Sans Unicode" panose="020B0602030504020204" pitchFamily="34" charset="0"/>
            </a:endParaRPr>
          </a:p>
          <a:p>
            <a:pPr marL="0" indent="0">
              <a:spcBef>
                <a:spcPts val="0"/>
              </a:spcBef>
              <a:spcAft>
                <a:spcPts val="1000"/>
              </a:spcAft>
              <a:buNone/>
            </a:pPr>
            <a:r>
              <a:rPr lang="en-US" sz="2000" dirty="0">
                <a:latin typeface="Lucida Sans Unicode" panose="020B0602030504020204" pitchFamily="34" charset="0"/>
                <a:cs typeface="Lucida Sans Unicode" panose="020B0602030504020204" pitchFamily="34" charset="0"/>
              </a:rPr>
              <a:t> </a:t>
            </a:r>
            <a:r>
              <a:rPr lang="en-US" sz="2000" dirty="0" smtClean="0">
                <a:latin typeface="Lucida Sans Unicode" panose="020B0602030504020204" pitchFamily="34" charset="0"/>
                <a:cs typeface="Lucida Sans Unicode" panose="020B0602030504020204" pitchFamily="34" charset="0"/>
              </a:rPr>
              <a:t>      A</a:t>
            </a:r>
            <a:r>
              <a:rPr lang="en-US" sz="1900" dirty="0" smtClean="0">
                <a:latin typeface="Lucida Sans Unicode" panose="020B0602030504020204" pitchFamily="34" charset="0"/>
                <a:cs typeface="Lucida Sans Unicode" panose="020B0602030504020204" pitchFamily="34" charset="0"/>
              </a:rPr>
              <a:t>.  </a:t>
            </a:r>
            <a:r>
              <a:rPr lang="en-US" sz="1900" dirty="0">
                <a:latin typeface="Lucida Sans Unicode" panose="020B0602030504020204" pitchFamily="34" charset="0"/>
                <a:cs typeface="Lucida Sans Unicode" panose="020B0602030504020204" pitchFamily="34" charset="0"/>
              </a:rPr>
              <a:t>v</a:t>
            </a:r>
            <a:r>
              <a:rPr lang="en-US" sz="1900" dirty="0" smtClean="0">
                <a:latin typeface="Lucida Sans Unicode" panose="020B0602030504020204" pitchFamily="34" charset="0"/>
                <a:cs typeface="Lucida Sans Unicode" panose="020B0602030504020204" pitchFamily="34" charset="0"/>
              </a:rPr>
              <a:t>. 6 (b): ….. </a:t>
            </a:r>
            <a:r>
              <a:rPr lang="en-US" sz="2400" b="1" u="sng" dirty="0" smtClean="0">
                <a:latin typeface="Lucida Sans Unicode" panose="020B0602030504020204" pitchFamily="34" charset="0"/>
                <a:cs typeface="Lucida Sans Unicode" panose="020B0602030504020204" pitchFamily="34" charset="0"/>
              </a:rPr>
              <a:t>also  constantly bearing fruit and </a:t>
            </a:r>
            <a:r>
              <a:rPr lang="en-US" sz="2400" b="1" dirty="0" smtClean="0">
                <a:latin typeface="Lucida Sans Unicode" panose="020B0602030504020204" pitchFamily="34" charset="0"/>
                <a:cs typeface="Lucida Sans Unicode" panose="020B0602030504020204" pitchFamily="34" charset="0"/>
              </a:rPr>
              <a:t>			</a:t>
            </a:r>
            <a:r>
              <a:rPr lang="en-US" sz="2400" b="1" u="sng" dirty="0" smtClean="0">
                <a:latin typeface="Lucida Sans Unicode" panose="020B0602030504020204" pitchFamily="34" charset="0"/>
                <a:cs typeface="Lucida Sans Unicode" panose="020B0602030504020204" pitchFamily="34" charset="0"/>
              </a:rPr>
              <a:t>increasing</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2 Participles:  </a:t>
            </a:r>
            <a:r>
              <a:rPr lang="en-US" sz="2100" b="1" dirty="0" smtClean="0">
                <a:latin typeface="Lucida Sans Unicode" panose="020B0602030504020204" pitchFamily="34" charset="0"/>
                <a:cs typeface="Lucida Sans Unicode" panose="020B0602030504020204" pitchFamily="34" charset="0"/>
              </a:rPr>
              <a:t>bearing </a:t>
            </a:r>
            <a:r>
              <a:rPr lang="en-US" sz="2100" dirty="0" smtClean="0">
                <a:latin typeface="Lucida Sans Unicode" panose="020B0602030504020204" pitchFamily="34" charset="0"/>
                <a:cs typeface="Lucida Sans Unicode" panose="020B0602030504020204" pitchFamily="34" charset="0"/>
              </a:rPr>
              <a:t>(fruit) and </a:t>
            </a:r>
            <a:r>
              <a:rPr lang="en-US" sz="2100" b="1" dirty="0" smtClean="0">
                <a:latin typeface="Lucida Sans Unicode" panose="020B0602030504020204" pitchFamily="34" charset="0"/>
                <a:cs typeface="Lucida Sans Unicode" panose="020B0602030504020204" pitchFamily="34" charset="0"/>
              </a:rPr>
              <a:t>increasing</a:t>
            </a:r>
            <a:r>
              <a:rPr lang="en-US" sz="2100" dirty="0" smtClean="0">
                <a:latin typeface="Lucida Sans Unicode" panose="020B0602030504020204" pitchFamily="34" charset="0"/>
                <a:cs typeface="Lucida Sans Unicode" panose="020B0602030504020204" pitchFamily="34" charset="0"/>
              </a:rPr>
              <a:t> (fruit)</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BOTH PARTICIPLES: in middle voice:  so what about that?</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Meaning: both bearing &amp; increasing (of the fruit) is done with energy and intensity</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Also: middle voice denotes an intense interest in the RESULT of the outcome of the action. </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True spiritual fruit bearing: regenerative, just like production of crops</a:t>
            </a:r>
          </a:p>
          <a:p>
            <a:pPr>
              <a:buFont typeface="Wingdings" panose="05000000000000000000" pitchFamily="2" charset="2"/>
              <a:buChar char="§"/>
            </a:pPr>
            <a:r>
              <a:rPr lang="en-US" sz="2100" dirty="0" err="1" smtClean="0">
                <a:latin typeface="Lucida Sans Unicode" panose="020B0602030504020204" pitchFamily="34" charset="0"/>
                <a:cs typeface="Lucida Sans Unicode" panose="020B0602030504020204" pitchFamily="34" charset="0"/>
              </a:rPr>
              <a:t>Wuest</a:t>
            </a:r>
            <a:r>
              <a:rPr lang="en-US" sz="2100" dirty="0" smtClean="0">
                <a:latin typeface="Lucida Sans Unicode" panose="020B0602030504020204" pitchFamily="34" charset="0"/>
                <a:cs typeface="Lucida Sans Unicode" panose="020B0602030504020204" pitchFamily="34" charset="0"/>
              </a:rPr>
              <a:t>: the gospel is a reproductive </a:t>
            </a:r>
            <a:r>
              <a:rPr lang="en-US" sz="2100" dirty="0" smtClean="0">
                <a:latin typeface="Lucida Sans Unicode" panose="020B0602030504020204" pitchFamily="34" charset="0"/>
                <a:cs typeface="Lucida Sans Unicode" panose="020B0602030504020204" pitchFamily="34" charset="0"/>
              </a:rPr>
              <a:t>organism</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As in: MAT. 13:8: parable of </a:t>
            </a:r>
            <a:r>
              <a:rPr lang="en-US" sz="2100" dirty="0">
                <a:latin typeface="Lucida Sans Unicode" panose="020B0602030504020204" pitchFamily="34" charset="0"/>
                <a:cs typeface="Lucida Sans Unicode" panose="020B0602030504020204" pitchFamily="34" charset="0"/>
              </a:rPr>
              <a:t>the sower: … </a:t>
            </a:r>
            <a:r>
              <a:rPr lang="en-US" sz="2100" b="1" i="1" dirty="0" smtClean="0">
                <a:solidFill>
                  <a:schemeClr val="tx2">
                    <a:lumMod val="75000"/>
                  </a:schemeClr>
                </a:solidFill>
                <a:latin typeface="Lucida Sans Unicode" panose="020B0602030504020204" pitchFamily="34" charset="0"/>
                <a:cs typeface="Lucida Sans Unicode" panose="020B0602030504020204" pitchFamily="34" charset="0"/>
              </a:rPr>
              <a:t>“</a:t>
            </a:r>
            <a:r>
              <a:rPr lang="en-US" sz="2100" b="1" i="1" dirty="0">
                <a:solidFill>
                  <a:schemeClr val="tx2">
                    <a:lumMod val="75000"/>
                  </a:schemeClr>
                </a:solidFill>
                <a:latin typeface="Lucida Sans Unicode" panose="020B0602030504020204" pitchFamily="34" charset="0"/>
                <a:cs typeface="Lucida Sans Unicode" panose="020B0602030504020204" pitchFamily="34" charset="0"/>
              </a:rPr>
              <a:t>And others fell on the good soil and *yielded a crop, some a hundredfold, some sixty, and some </a:t>
            </a:r>
            <a:r>
              <a:rPr lang="en-US" sz="2100" b="1" i="1" dirty="0" smtClean="0">
                <a:solidFill>
                  <a:schemeClr val="tx2">
                    <a:lumMod val="75000"/>
                  </a:schemeClr>
                </a:solidFill>
                <a:latin typeface="Lucida Sans Unicode" panose="020B0602030504020204" pitchFamily="34" charset="0"/>
                <a:cs typeface="Lucida Sans Unicode" panose="020B0602030504020204" pitchFamily="34" charset="0"/>
              </a:rPr>
              <a:t>thirty.”</a:t>
            </a:r>
            <a:endParaRPr lang="en-US" sz="2100" b="1" i="1" dirty="0" smtClean="0">
              <a:solidFill>
                <a:schemeClr val="tx2">
                  <a:lumMod val="75000"/>
                </a:schemeClr>
              </a:solidFill>
              <a:latin typeface="Lucida Sans Unicode" panose="020B0602030504020204" pitchFamily="34" charset="0"/>
              <a:cs typeface="Lucida Sans Unicode" panose="020B0602030504020204" pitchFamily="34" charset="0"/>
            </a:endParaRP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The rapid pace of the spreading of the gospel in the first part of Acts</a:t>
            </a:r>
          </a:p>
          <a:p>
            <a:pPr>
              <a:buFont typeface="Wingdings" panose="05000000000000000000" pitchFamily="2" charset="2"/>
              <a:buChar char="§"/>
            </a:pPr>
            <a:r>
              <a:rPr lang="en-US" sz="2100" dirty="0" smtClean="0">
                <a:latin typeface="Lucida Sans Unicode" panose="020B0602030504020204" pitchFamily="34" charset="0"/>
                <a:cs typeface="Lucida Sans Unicode" panose="020B0602030504020204" pitchFamily="34" charset="0"/>
              </a:rPr>
              <a:t>Paul’s missionary journeys planted the gospel all over the world</a:t>
            </a:r>
            <a:r>
              <a:rPr lang="en-US" sz="2000" dirty="0" smtClean="0">
                <a:latin typeface="Lucida Sans Unicode" panose="020B0602030504020204" pitchFamily="34" charset="0"/>
                <a:cs typeface="Lucida Sans Unicode" panose="020B0602030504020204" pitchFamily="34" charset="0"/>
              </a:rPr>
              <a:t>:	</a:t>
            </a:r>
            <a:r>
              <a:rPr lang="en-US" sz="900" i="1" dirty="0" smtClean="0">
                <a:latin typeface="Lucida Calligraphy" panose="03010101010101010101" pitchFamily="66" charset="0"/>
                <a:cs typeface="Lucida Sans Unicode" panose="020B0602030504020204" pitchFamily="34" charset="0"/>
              </a:rPr>
              <a:t>     fine</a:t>
            </a:r>
            <a:endParaRPr lang="en-US" sz="900" i="1" dirty="0" smtClean="0">
              <a:latin typeface="Lucida Calligraphy" panose="03010101010101010101" pitchFamily="66" charset="0"/>
              <a:cs typeface="Lucida Sans Unicode" panose="020B0602030504020204" pitchFamily="34" charset="0"/>
            </a:endParaRPr>
          </a:p>
          <a:p>
            <a:pPr marL="457200" lvl="1" indent="0">
              <a:buNone/>
            </a:pPr>
            <a:r>
              <a:rPr lang="en-US" sz="2000" dirty="0">
                <a:latin typeface="Lucida Sans Unicode" panose="020B0602030504020204" pitchFamily="34" charset="0"/>
                <a:cs typeface="Lucida Sans Unicode" panose="020B0602030504020204" pitchFamily="34" charset="0"/>
              </a:rPr>
              <a:t>	</a:t>
            </a:r>
            <a:r>
              <a:rPr lang="en-US" sz="2000" dirty="0" smtClean="0">
                <a:latin typeface="Lucida Sans Unicode" panose="020B0602030504020204" pitchFamily="34" charset="0"/>
                <a:cs typeface="Lucida Sans Unicode" panose="020B0602030504020204" pitchFamily="34" charset="0"/>
              </a:rPr>
              <a:t>																				</a:t>
            </a:r>
            <a:endParaRPr lang="en-US" sz="2000" dirty="0">
              <a:latin typeface="Lucida Sans Unicode" panose="020B0602030504020204" pitchFamily="34" charset="0"/>
              <a:cs typeface="Lucida Sans Unicode" panose="020B0602030504020204" pitchFamily="34" charset="0"/>
            </a:endParaRPr>
          </a:p>
        </p:txBody>
      </p:sp>
      <p:pic>
        <p:nvPicPr>
          <p:cNvPr id="1026" name="Picture 2" descr="C:\Users\Village\Desktop\kis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39200" y="3200400"/>
            <a:ext cx="168659" cy="159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0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fade">
                                      <p:cBhvr>
                                        <p:cTn id="4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Village\Desktop\pauls_journeys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52" y="983225"/>
            <a:ext cx="8910697" cy="563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1480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563562"/>
          </a:xfrm>
        </p:spPr>
        <p:txBody>
          <a:bodyPr>
            <a:normAutofit fontScale="90000"/>
          </a:bodyPr>
          <a:lstStyle/>
          <a:p>
            <a:r>
              <a:rPr lang="en-US" dirty="0" smtClean="0"/>
              <a:t>Col. 1:6c</a:t>
            </a:r>
            <a:endParaRPr lang="en-US" dirty="0"/>
          </a:p>
        </p:txBody>
      </p:sp>
      <p:sp>
        <p:nvSpPr>
          <p:cNvPr id="3" name="Content Placeholder 2"/>
          <p:cNvSpPr>
            <a:spLocks noGrp="1"/>
          </p:cNvSpPr>
          <p:nvPr>
            <p:ph idx="1"/>
          </p:nvPr>
        </p:nvSpPr>
        <p:spPr>
          <a:xfrm>
            <a:off x="457200" y="1143000"/>
            <a:ext cx="8229600" cy="5638800"/>
          </a:xfrm>
        </p:spPr>
        <p:txBody>
          <a:bodyPr>
            <a:normAutofit fontScale="25000" lnSpcReduction="20000"/>
          </a:bodyPr>
          <a:lstStyle/>
          <a:p>
            <a:pPr marL="855663" indent="-855663">
              <a:spcBef>
                <a:spcPts val="600"/>
              </a:spcBef>
              <a:spcAft>
                <a:spcPts val="1800"/>
              </a:spcAft>
              <a:buNone/>
            </a:pPr>
            <a:r>
              <a:rPr lang="en-US" sz="9600" dirty="0">
                <a:solidFill>
                  <a:schemeClr val="accent2">
                    <a:lumMod val="50000"/>
                  </a:schemeClr>
                </a:solidFill>
                <a:latin typeface="Lucida Sans Unicode" panose="020B0602030504020204" pitchFamily="34" charset="0"/>
                <a:cs typeface="Lucida Sans Unicode" panose="020B0602030504020204" pitchFamily="34" charset="0"/>
              </a:rPr>
              <a:t>III. </a:t>
            </a:r>
            <a:r>
              <a:rPr lang="en-US" sz="9600" dirty="0" smtClean="0">
                <a:solidFill>
                  <a:schemeClr val="accent2">
                    <a:lumMod val="50000"/>
                  </a:schemeClr>
                </a:solidFill>
                <a:latin typeface="Lucida Sans Unicode" panose="020B0602030504020204" pitchFamily="34" charset="0"/>
                <a:cs typeface="Lucida Sans Unicode" panose="020B0602030504020204" pitchFamily="34" charset="0"/>
              </a:rPr>
              <a:t>GOSPEL’S FRUIT BEARING IS UNIFORM/UNIVERSAL:</a:t>
            </a:r>
          </a:p>
          <a:p>
            <a:pPr marL="855663" indent="-855663">
              <a:spcBef>
                <a:spcPts val="600"/>
              </a:spcBef>
              <a:spcAft>
                <a:spcPts val="600"/>
              </a:spcAft>
              <a:buNone/>
            </a:pPr>
            <a:r>
              <a:rPr lang="en-US" sz="3400" dirty="0" smtClean="0">
                <a:latin typeface="Lucida Sans Unicode" panose="020B0602030504020204" pitchFamily="34" charset="0"/>
                <a:cs typeface="Lucida Sans Unicode" panose="020B0602030504020204" pitchFamily="34" charset="0"/>
              </a:rPr>
              <a:t>A. </a:t>
            </a:r>
            <a:r>
              <a:rPr lang="en-US" sz="7200" dirty="0" smtClean="0">
                <a:latin typeface="Lucida Sans Unicode" panose="020B0602030504020204" pitchFamily="34" charset="0"/>
                <a:cs typeface="Lucida Sans Unicode" panose="020B0602030504020204" pitchFamily="34" charset="0"/>
              </a:rPr>
              <a:t> </a:t>
            </a:r>
            <a:r>
              <a:rPr lang="en-US" sz="7200" dirty="0">
                <a:latin typeface="Lucida Sans Unicode" panose="020B0602030504020204" pitchFamily="34" charset="0"/>
                <a:cs typeface="Lucida Sans Unicode" panose="020B0602030504020204" pitchFamily="34" charset="0"/>
              </a:rPr>
              <a:t>v</a:t>
            </a:r>
            <a:r>
              <a:rPr lang="en-US" sz="7200" dirty="0" smtClean="0">
                <a:latin typeface="Lucida Sans Unicode" panose="020B0602030504020204" pitchFamily="34" charset="0"/>
                <a:cs typeface="Lucida Sans Unicode" panose="020B0602030504020204" pitchFamily="34" charset="0"/>
              </a:rPr>
              <a:t>. 6 (c): ….. </a:t>
            </a:r>
            <a:r>
              <a:rPr lang="en-US" sz="7200" dirty="0">
                <a:latin typeface="Lucida Sans Unicode" panose="020B0602030504020204" pitchFamily="34" charset="0"/>
                <a:cs typeface="Lucida Sans Unicode" panose="020B0602030504020204" pitchFamily="34" charset="0"/>
              </a:rPr>
              <a:t>“</a:t>
            </a:r>
            <a:r>
              <a:rPr lang="en-US" sz="7200" b="1" i="1" u="sng" dirty="0">
                <a:latin typeface="Lucida Sans Unicode" panose="020B0602030504020204" pitchFamily="34" charset="0"/>
                <a:cs typeface="Lucida Sans Unicode" panose="020B0602030504020204" pitchFamily="34" charset="0"/>
              </a:rPr>
              <a:t>even as</a:t>
            </a:r>
            <a:r>
              <a:rPr lang="en-US" sz="7200" dirty="0">
                <a:latin typeface="Lucida Sans Unicode" panose="020B0602030504020204" pitchFamily="34" charset="0"/>
                <a:cs typeface="Lucida Sans Unicode" panose="020B0602030504020204" pitchFamily="34" charset="0"/>
              </a:rPr>
              <a:t> </a:t>
            </a:r>
            <a:r>
              <a:rPr lang="en-US" sz="7200" dirty="0" smtClean="0">
                <a:latin typeface="Lucida Sans Unicode" panose="020B0602030504020204" pitchFamily="34" charset="0"/>
                <a:cs typeface="Lucida Sans Unicode" panose="020B0602030504020204" pitchFamily="34" charset="0"/>
              </a:rPr>
              <a:t> it </a:t>
            </a:r>
            <a:r>
              <a:rPr lang="en-US" sz="7200" dirty="0">
                <a:latin typeface="Lucida Sans Unicode" panose="020B0602030504020204" pitchFamily="34" charset="0"/>
                <a:cs typeface="Lucida Sans Unicode" panose="020B0602030504020204" pitchFamily="34" charset="0"/>
              </a:rPr>
              <a:t>has been doing in you also since the day you heard of it” </a:t>
            </a:r>
          </a:p>
          <a:p>
            <a:pPr marL="800100">
              <a:spcBef>
                <a:spcPts val="600"/>
              </a:spcBef>
              <a:spcAft>
                <a:spcPts val="600"/>
              </a:spcAft>
              <a:buFont typeface="Wingdings" panose="05000000000000000000" pitchFamily="2" charset="2"/>
              <a:buChar char="§"/>
            </a:pPr>
            <a:r>
              <a:rPr lang="en-US" sz="7200" dirty="0" smtClean="0">
                <a:latin typeface="Lucida Sans Unicode" panose="020B0602030504020204" pitchFamily="34" charset="0"/>
                <a:cs typeface="Lucida Sans Unicode" panose="020B0602030504020204" pitchFamily="34" charset="0"/>
              </a:rPr>
              <a:t>Gr.:  </a:t>
            </a:r>
            <a:r>
              <a:rPr lang="en-US" sz="7200" i="1" dirty="0" err="1" smtClean="0">
                <a:solidFill>
                  <a:schemeClr val="accent2">
                    <a:lumMod val="50000"/>
                  </a:schemeClr>
                </a:solidFill>
                <a:latin typeface="Lucida Sans Unicode" panose="020B0602030504020204" pitchFamily="34" charset="0"/>
                <a:cs typeface="Lucida Sans Unicode" panose="020B0602030504020204" pitchFamily="34" charset="0"/>
              </a:rPr>
              <a:t>Kathos</a:t>
            </a:r>
            <a:r>
              <a:rPr lang="en-US" sz="7200" i="1" dirty="0" smtClean="0">
                <a:solidFill>
                  <a:schemeClr val="accent2">
                    <a:lumMod val="50000"/>
                  </a:schemeClr>
                </a:solidFill>
                <a:latin typeface="Lucida Sans Unicode" panose="020B0602030504020204" pitchFamily="34" charset="0"/>
                <a:cs typeface="Lucida Sans Unicode" panose="020B0602030504020204" pitchFamily="34" charset="0"/>
              </a:rPr>
              <a:t>:  </a:t>
            </a:r>
            <a:r>
              <a:rPr lang="en-US" sz="7200" dirty="0" smtClean="0">
                <a:latin typeface="Lucida Sans Unicode" panose="020B0602030504020204" pitchFamily="34" charset="0"/>
                <a:cs typeface="Lucida Sans Unicode" panose="020B0602030504020204" pitchFamily="34" charset="0"/>
              </a:rPr>
              <a:t>just </a:t>
            </a:r>
            <a:r>
              <a:rPr lang="en-US" sz="7200" dirty="0">
                <a:latin typeface="Lucida Sans Unicode" panose="020B0602030504020204" pitchFamily="34" charset="0"/>
                <a:cs typeface="Lucida Sans Unicode" panose="020B0602030504020204" pitchFamily="34" charset="0"/>
              </a:rPr>
              <a:t>as </a:t>
            </a:r>
            <a:r>
              <a:rPr lang="en-US" sz="7200" dirty="0" smtClean="0">
                <a:latin typeface="Lucida Sans Unicode" panose="020B0602030504020204" pitchFamily="34" charset="0"/>
                <a:cs typeface="Lucida Sans Unicode" panose="020B0602030504020204" pitchFamily="34" charset="0"/>
              </a:rPr>
              <a:t>/ </a:t>
            </a:r>
            <a:r>
              <a:rPr lang="en-US" sz="7200" dirty="0">
                <a:latin typeface="Lucida Sans Unicode" panose="020B0602030504020204" pitchFamily="34" charset="0"/>
                <a:cs typeface="Lucida Sans Unicode" panose="020B0602030504020204" pitchFamily="34" charset="0"/>
              </a:rPr>
              <a:t>in the same proportions as / to the degree of </a:t>
            </a:r>
            <a:r>
              <a:rPr lang="en-US" sz="7200" dirty="0" smtClean="0">
                <a:latin typeface="Lucida Sans Unicode" panose="020B0602030504020204" pitchFamily="34" charset="0"/>
                <a:cs typeface="Lucida Sans Unicode" panose="020B0602030504020204" pitchFamily="34" charset="0"/>
              </a:rPr>
              <a:t>….. Used 2 times in v. 6</a:t>
            </a:r>
          </a:p>
          <a:p>
            <a:pPr marL="1371600" indent="0">
              <a:spcBef>
                <a:spcPts val="600"/>
              </a:spcBef>
              <a:spcAft>
                <a:spcPts val="600"/>
              </a:spcAft>
              <a:buNone/>
            </a:pPr>
            <a:endParaRPr lang="en-US" sz="7200" dirty="0" smtClean="0">
              <a:latin typeface="Lucida Sans Unicode" panose="020B0602030504020204" pitchFamily="34" charset="0"/>
              <a:cs typeface="Lucida Sans Unicode" panose="020B0602030504020204" pitchFamily="34" charset="0"/>
            </a:endParaRPr>
          </a:p>
          <a:p>
            <a:pPr marL="0" indent="0">
              <a:spcBef>
                <a:spcPts val="600"/>
              </a:spcBef>
              <a:spcAft>
                <a:spcPts val="600"/>
              </a:spcAft>
              <a:buNone/>
            </a:pPr>
            <a:r>
              <a:rPr lang="en-US" sz="7200" dirty="0" smtClean="0">
                <a:latin typeface="Lucida Sans Unicode" panose="020B0602030504020204" pitchFamily="34" charset="0"/>
                <a:cs typeface="Lucida Sans Unicode" panose="020B0602030504020204" pitchFamily="34" charset="0"/>
              </a:rPr>
              <a:t>B. Skipping to v. 7: ‘</a:t>
            </a:r>
            <a:r>
              <a:rPr lang="en-US" sz="7200" b="1" i="1" u="sng" dirty="0" smtClean="0">
                <a:latin typeface="Lucida Sans Unicode" panose="020B0602030504020204" pitchFamily="34" charset="0"/>
                <a:cs typeface="Lucida Sans Unicode" panose="020B0602030504020204" pitchFamily="34" charset="0"/>
              </a:rPr>
              <a:t>just as</a:t>
            </a:r>
            <a:r>
              <a:rPr lang="en-US" sz="7200" dirty="0" smtClean="0">
                <a:latin typeface="Lucida Sans Unicode" panose="020B0602030504020204" pitchFamily="34" charset="0"/>
                <a:cs typeface="Lucida Sans Unicode" panose="020B0602030504020204" pitchFamily="34" charset="0"/>
              </a:rPr>
              <a:t>  you learned it from </a:t>
            </a:r>
            <a:r>
              <a:rPr lang="en-US" sz="7200" dirty="0" err="1" smtClean="0">
                <a:latin typeface="Lucida Sans Unicode" panose="020B0602030504020204" pitchFamily="34" charset="0"/>
                <a:cs typeface="Lucida Sans Unicode" panose="020B0602030504020204" pitchFamily="34" charset="0"/>
              </a:rPr>
              <a:t>Epaphras</a:t>
            </a:r>
            <a:endParaRPr lang="en-US" sz="7200" dirty="0" smtClean="0">
              <a:latin typeface="Lucida Sans Unicode" panose="020B0602030504020204" pitchFamily="34" charset="0"/>
              <a:cs typeface="Lucida Sans Unicode" panose="020B0602030504020204" pitchFamily="34" charset="0"/>
            </a:endParaRPr>
          </a:p>
          <a:p>
            <a:pPr marL="800100">
              <a:spcBef>
                <a:spcPts val="600"/>
              </a:spcBef>
              <a:spcAft>
                <a:spcPts val="600"/>
              </a:spcAft>
              <a:buFont typeface="Wingdings" panose="05000000000000000000" pitchFamily="2" charset="2"/>
              <a:buChar char="§"/>
            </a:pPr>
            <a:r>
              <a:rPr lang="en-US" sz="7200" dirty="0" err="1" smtClean="0">
                <a:latin typeface="Lucida Sans Unicode" panose="020B0602030504020204" pitchFamily="34" charset="0"/>
                <a:cs typeface="Lucida Sans Unicode" panose="020B0602030504020204" pitchFamily="34" charset="0"/>
              </a:rPr>
              <a:t>Kathos</a:t>
            </a:r>
            <a:r>
              <a:rPr lang="en-US" sz="7200" dirty="0" smtClean="0">
                <a:latin typeface="Lucida Sans Unicode" panose="020B0602030504020204" pitchFamily="34" charset="0"/>
                <a:cs typeface="Lucida Sans Unicode" panose="020B0602030504020204" pitchFamily="34" charset="0"/>
              </a:rPr>
              <a:t>: again </a:t>
            </a:r>
          </a:p>
          <a:p>
            <a:pPr marL="0" indent="0">
              <a:spcBef>
                <a:spcPts val="600"/>
              </a:spcBef>
              <a:spcAft>
                <a:spcPts val="600"/>
              </a:spcAft>
              <a:buNone/>
            </a:pPr>
            <a:endParaRPr lang="en-US" sz="7200" dirty="0" smtClean="0">
              <a:solidFill>
                <a:schemeClr val="accent2">
                  <a:lumMod val="50000"/>
                </a:schemeClr>
              </a:solidFill>
              <a:latin typeface="Lucida Sans Unicode" panose="020B0602030504020204" pitchFamily="34" charset="0"/>
              <a:cs typeface="Lucida Sans Unicode" panose="020B0602030504020204" pitchFamily="34" charset="0"/>
            </a:endParaRPr>
          </a:p>
          <a:p>
            <a:pPr>
              <a:spcBef>
                <a:spcPts val="600"/>
              </a:spcBef>
              <a:spcAft>
                <a:spcPts val="600"/>
              </a:spcAft>
              <a:buFont typeface="Wingdings" panose="05000000000000000000" pitchFamily="2" charset="2"/>
              <a:buChar char="§"/>
            </a:pPr>
            <a:r>
              <a:rPr lang="en-US" sz="7200" dirty="0">
                <a:latin typeface="Lucida Sans Unicode" panose="020B0602030504020204" pitchFamily="34" charset="0"/>
                <a:cs typeface="Lucida Sans Unicode" panose="020B0602030504020204" pitchFamily="34" charset="0"/>
              </a:rPr>
              <a:t>Simply put</a:t>
            </a:r>
            <a:r>
              <a:rPr lang="en-US" sz="7200" dirty="0" smtClean="0">
                <a:latin typeface="Lucida Sans Unicode" panose="020B0602030504020204" pitchFamily="34" charset="0"/>
                <a:cs typeface="Lucida Sans Unicode" panose="020B0602030504020204" pitchFamily="34" charset="0"/>
              </a:rPr>
              <a:t>: </a:t>
            </a:r>
            <a:r>
              <a:rPr lang="en-US" sz="7200" dirty="0">
                <a:latin typeface="Lucida Sans Unicode" panose="020B0602030504020204" pitchFamily="34" charset="0"/>
                <a:cs typeface="Lucida Sans Unicode" panose="020B0602030504020204" pitchFamily="34" charset="0"/>
              </a:rPr>
              <a:t>the gospel was carried to the world (cosmos) and bore fruit, and just like it did in the world, it is bearing fruit in you, too, and </a:t>
            </a:r>
            <a:r>
              <a:rPr lang="en-US" sz="7200" dirty="0" smtClean="0">
                <a:latin typeface="Lucida Sans Unicode" panose="020B0602030504020204" pitchFamily="34" charset="0"/>
                <a:cs typeface="Lucida Sans Unicode" panose="020B0602030504020204" pitchFamily="34" charset="0"/>
              </a:rPr>
              <a:t>has the same </a:t>
            </a:r>
            <a:r>
              <a:rPr lang="en-US" sz="7200" dirty="0">
                <a:latin typeface="Lucida Sans Unicode" panose="020B0602030504020204" pitchFamily="34" charset="0"/>
                <a:cs typeface="Lucida Sans Unicode" panose="020B0602030504020204" pitchFamily="34" charset="0"/>
              </a:rPr>
              <a:t>productive energy with you, </a:t>
            </a:r>
            <a:r>
              <a:rPr lang="en-US" sz="7200" dirty="0" smtClean="0">
                <a:latin typeface="Lucida Sans Unicode" panose="020B0602030504020204" pitchFamily="34" charset="0"/>
                <a:cs typeface="Lucida Sans Unicode" panose="020B0602030504020204" pitchFamily="34" charset="0"/>
              </a:rPr>
              <a:t>too</a:t>
            </a:r>
          </a:p>
          <a:p>
            <a:pPr>
              <a:spcBef>
                <a:spcPts val="600"/>
              </a:spcBef>
              <a:spcAft>
                <a:spcPts val="600"/>
              </a:spcAft>
              <a:buFont typeface="Wingdings" panose="05000000000000000000" pitchFamily="2" charset="2"/>
              <a:buChar char="§"/>
            </a:pPr>
            <a:r>
              <a:rPr lang="en-US" sz="7200" b="1" u="sng" dirty="0" smtClean="0">
                <a:latin typeface="Lucida Sans Unicode" panose="020B0602030504020204" pitchFamily="34" charset="0"/>
                <a:cs typeface="Lucida Sans Unicode" panose="020B0602030504020204" pitchFamily="34" charset="0"/>
              </a:rPr>
              <a:t>DIFFERENTIATION</a:t>
            </a:r>
            <a:r>
              <a:rPr lang="en-US" sz="7200" dirty="0" smtClean="0">
                <a:latin typeface="Lucida Sans Unicode" panose="020B0602030504020204" pitchFamily="34" charset="0"/>
                <a:cs typeface="Lucida Sans Unicode" panose="020B0602030504020204" pitchFamily="34" charset="0"/>
              </a:rPr>
              <a:t>:  could it be that Paul is trying to really hit home the point in the Colossians minds that they are  receiving the SAME exact gospel  that the larger, more established believers  at Ephesus, </a:t>
            </a:r>
            <a:r>
              <a:rPr lang="en-US" sz="7200" dirty="0" err="1" smtClean="0">
                <a:latin typeface="Lucida Sans Unicode" panose="020B0602030504020204" pitchFamily="34" charset="0"/>
                <a:cs typeface="Lucida Sans Unicode" panose="020B0602030504020204" pitchFamily="34" charset="0"/>
              </a:rPr>
              <a:t>Philipi</a:t>
            </a:r>
            <a:r>
              <a:rPr lang="en-US" sz="7200" dirty="0" smtClean="0">
                <a:latin typeface="Lucida Sans Unicode" panose="020B0602030504020204" pitchFamily="34" charset="0"/>
                <a:cs typeface="Lucida Sans Unicode" panose="020B0602030504020204" pitchFamily="34" charset="0"/>
              </a:rPr>
              <a:t>, </a:t>
            </a:r>
            <a:r>
              <a:rPr lang="en-US" sz="7200" dirty="0" err="1" smtClean="0">
                <a:latin typeface="Lucida Sans Unicode" panose="020B0602030504020204" pitchFamily="34" charset="0"/>
                <a:cs typeface="Lucida Sans Unicode" panose="020B0602030504020204" pitchFamily="34" charset="0"/>
              </a:rPr>
              <a:t>Thessonalica</a:t>
            </a:r>
            <a:r>
              <a:rPr lang="en-US" sz="7200" dirty="0" smtClean="0">
                <a:latin typeface="Lucida Sans Unicode" panose="020B0602030504020204" pitchFamily="34" charset="0"/>
                <a:cs typeface="Lucida Sans Unicode" panose="020B0602030504020204" pitchFamily="34" charset="0"/>
              </a:rPr>
              <a:t> were receiving to really contrast it to the Gnostic “gospel” that was circulating in the region</a:t>
            </a:r>
            <a:r>
              <a:rPr lang="en-US" sz="7200" dirty="0" smtClean="0">
                <a:latin typeface="Lucida Sans Unicode" panose="020B0602030504020204" pitchFamily="34" charset="0"/>
                <a:cs typeface="Lucida Sans Unicode" panose="020B0602030504020204" pitchFamily="34" charset="0"/>
              </a:rPr>
              <a:t>?		</a:t>
            </a:r>
            <a:r>
              <a:rPr lang="en-US" i="1" dirty="0" smtClean="0">
                <a:latin typeface="Lucida Calligraphy" panose="03010101010101010101" pitchFamily="66" charset="0"/>
                <a:cs typeface="Lucida Sans Unicode" panose="020B0602030504020204" pitchFamily="34" charset="0"/>
              </a:rPr>
              <a:t>fine</a:t>
            </a:r>
            <a:endParaRPr lang="en-US" i="1" dirty="0" smtClean="0">
              <a:latin typeface="Lucida Calligraphy" panose="03010101010101010101" pitchFamily="66" charset="0"/>
              <a:cs typeface="Lucida Sans Unicode" panose="020B0602030504020204" pitchFamily="34" charset="0"/>
            </a:endParaRPr>
          </a:p>
          <a:p>
            <a:pPr>
              <a:spcBef>
                <a:spcPts val="600"/>
              </a:spcBef>
              <a:spcAft>
                <a:spcPts val="600"/>
              </a:spcAft>
              <a:buFont typeface="Wingdings" panose="05000000000000000000" pitchFamily="2" charset="2"/>
              <a:buChar char="§"/>
            </a:pPr>
            <a:endParaRPr lang="en-US" sz="1900" dirty="0" smtClean="0">
              <a:solidFill>
                <a:schemeClr val="accent2">
                  <a:lumMod val="50000"/>
                </a:schemeClr>
              </a:solidFill>
              <a:latin typeface="Lucida Sans Unicode" panose="020B0602030504020204" pitchFamily="34" charset="0"/>
              <a:cs typeface="Lucida Sans Unicode" panose="020B0602030504020204" pitchFamily="34" charset="0"/>
            </a:endParaRPr>
          </a:p>
          <a:p>
            <a:pPr marL="571500" indent="-571500">
              <a:spcBef>
                <a:spcPts val="600"/>
              </a:spcBef>
              <a:spcAft>
                <a:spcPts val="600"/>
              </a:spcAft>
              <a:buAutoNum type="romanUcPeriod"/>
            </a:pPr>
            <a:endParaRPr lang="en-US" sz="1900" dirty="0">
              <a:solidFill>
                <a:schemeClr val="accent2">
                  <a:lumMod val="50000"/>
                </a:schemeClr>
              </a:solidFill>
              <a:latin typeface="Lucida Sans Unicode" panose="020B0602030504020204" pitchFamily="34" charset="0"/>
              <a:cs typeface="Lucida Sans Unicode" panose="020B0602030504020204" pitchFamily="34" charset="0"/>
            </a:endParaRPr>
          </a:p>
          <a:p>
            <a:pPr marL="1714500">
              <a:buFont typeface="Wingdings" panose="05000000000000000000" pitchFamily="2" charset="2"/>
              <a:buChar char="§"/>
            </a:pPr>
            <a:endParaRPr lang="en-US" sz="2000" dirty="0" smtClean="0">
              <a:solidFill>
                <a:schemeClr val="accent2">
                  <a:lumMod val="50000"/>
                </a:schemeClr>
              </a:solidFill>
              <a:latin typeface="Lucida Sans Unicode" panose="020B0602030504020204" pitchFamily="34" charset="0"/>
              <a:cs typeface="Lucida Sans Unicode" panose="020B0602030504020204" pitchFamily="34" charset="0"/>
            </a:endParaRPr>
          </a:p>
          <a:p>
            <a:pPr marL="457200" lvl="1" indent="0">
              <a:buNone/>
            </a:pPr>
            <a:r>
              <a:rPr lang="en-US" sz="2000" dirty="0">
                <a:solidFill>
                  <a:schemeClr val="accent2">
                    <a:lumMod val="50000"/>
                  </a:schemeClr>
                </a:solidFill>
                <a:latin typeface="Lucida Sans Unicode" panose="020B0602030504020204" pitchFamily="34" charset="0"/>
                <a:cs typeface="Lucida Sans Unicode" panose="020B0602030504020204" pitchFamily="34" charset="0"/>
              </a:rPr>
              <a:t>	</a:t>
            </a:r>
            <a:r>
              <a:rPr lang="en-US" sz="2000" dirty="0" smtClean="0">
                <a:solidFill>
                  <a:schemeClr val="accent2">
                    <a:lumMod val="50000"/>
                  </a:schemeClr>
                </a:solidFill>
                <a:latin typeface="Lucida Sans Unicode" panose="020B0602030504020204" pitchFamily="34" charset="0"/>
                <a:cs typeface="Lucida Sans Unicode" panose="020B0602030504020204" pitchFamily="34" charset="0"/>
              </a:rPr>
              <a:t>					</a:t>
            </a:r>
            <a:r>
              <a:rPr lang="en-US" sz="2000" dirty="0" smtClean="0">
                <a:latin typeface="Lucida Sans Unicode" panose="020B0602030504020204" pitchFamily="34" charset="0"/>
                <a:cs typeface="Lucida Sans Unicode" panose="020B0602030504020204" pitchFamily="34" charset="0"/>
              </a:rPr>
              <a:t>																			</a:t>
            </a:r>
            <a:endParaRPr lang="en-US" sz="2000" dirty="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1112599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smtClean="0"/>
              <a:t>Col 1:6d</a:t>
            </a:r>
            <a:endParaRPr lang="en-US" dirty="0"/>
          </a:p>
        </p:txBody>
      </p:sp>
      <p:sp>
        <p:nvSpPr>
          <p:cNvPr id="3" name="Content Placeholder 2"/>
          <p:cNvSpPr>
            <a:spLocks noGrp="1"/>
          </p:cNvSpPr>
          <p:nvPr>
            <p:ph idx="1"/>
          </p:nvPr>
        </p:nvSpPr>
        <p:spPr>
          <a:xfrm>
            <a:off x="457200" y="1066800"/>
            <a:ext cx="8229600" cy="5638800"/>
          </a:xfrm>
        </p:spPr>
        <p:txBody>
          <a:bodyPr>
            <a:normAutofit fontScale="70000" lnSpcReduction="20000"/>
          </a:bodyPr>
          <a:lstStyle/>
          <a:p>
            <a:pPr marL="0" indent="0">
              <a:buNone/>
            </a:pPr>
            <a:r>
              <a:rPr lang="en-US" sz="3400" dirty="0">
                <a:solidFill>
                  <a:schemeClr val="accent2">
                    <a:lumMod val="75000"/>
                  </a:schemeClr>
                </a:solidFill>
                <a:latin typeface="Lucida Sans Unicode" panose="020B0602030504020204" pitchFamily="34" charset="0"/>
                <a:cs typeface="Lucida Sans Unicode" panose="020B0602030504020204" pitchFamily="34" charset="0"/>
              </a:rPr>
              <a:t>IV. </a:t>
            </a:r>
            <a:r>
              <a:rPr lang="en-US" sz="3400" dirty="0" smtClean="0">
                <a:solidFill>
                  <a:schemeClr val="accent2">
                    <a:lumMod val="75000"/>
                  </a:schemeClr>
                </a:solidFill>
                <a:latin typeface="Lucida Sans Unicode" panose="020B0602030504020204" pitchFamily="34" charset="0"/>
                <a:cs typeface="Lucida Sans Unicode" panose="020B0602030504020204" pitchFamily="34" charset="0"/>
              </a:rPr>
              <a:t>THE GOSPEL MUST BE UNDERSTOOD</a:t>
            </a:r>
          </a:p>
          <a:p>
            <a:pPr marL="0" indent="0">
              <a:buNone/>
            </a:pPr>
            <a:endParaRPr lang="en-US" dirty="0" smtClean="0">
              <a:latin typeface="Lucida Sans Unicode" panose="020B0602030504020204" pitchFamily="34" charset="0"/>
              <a:cs typeface="Lucida Sans Unicode" panose="020B0602030504020204" pitchFamily="34" charset="0"/>
            </a:endParaRPr>
          </a:p>
          <a:p>
            <a:pPr marL="0" indent="0">
              <a:buNone/>
              <a:tabLst>
                <a:tab pos="457200" algn="l"/>
              </a:tabLst>
            </a:pPr>
            <a:r>
              <a:rPr lang="en-US" b="1" i="1" dirty="0" smtClean="0">
                <a:latin typeface="Lucida Sans Unicode" panose="020B0602030504020204" pitchFamily="34" charset="0"/>
                <a:cs typeface="Lucida Sans Unicode" panose="020B0602030504020204" pitchFamily="34" charset="0"/>
              </a:rPr>
              <a:t>	</a:t>
            </a:r>
            <a:r>
              <a:rPr lang="en-US" dirty="0" smtClean="0">
                <a:latin typeface="Lucida Sans Unicode" panose="020B0602030504020204" pitchFamily="34" charset="0"/>
                <a:cs typeface="Lucida Sans Unicode" panose="020B0602030504020204" pitchFamily="34" charset="0"/>
              </a:rPr>
              <a:t>A. v. 6d… </a:t>
            </a:r>
            <a:r>
              <a:rPr lang="en-US" b="1" i="1" u="sng" dirty="0" smtClean="0">
                <a:latin typeface="Lucida Sans Unicode" panose="020B0602030504020204" pitchFamily="34" charset="0"/>
                <a:cs typeface="Lucida Sans Unicode" panose="020B0602030504020204" pitchFamily="34" charset="0"/>
              </a:rPr>
              <a:t>“and </a:t>
            </a:r>
            <a:r>
              <a:rPr lang="en-US" b="1" i="1" u="sng" dirty="0">
                <a:latin typeface="Lucida Sans Unicode" panose="020B0602030504020204" pitchFamily="34" charset="0"/>
                <a:cs typeface="Lucida Sans Unicode" panose="020B0602030504020204" pitchFamily="34" charset="0"/>
              </a:rPr>
              <a:t>understood the grace of God in </a:t>
            </a:r>
            <a:r>
              <a:rPr lang="en-US" b="1" i="1" dirty="0" smtClean="0">
                <a:latin typeface="Lucida Sans Unicode" panose="020B0602030504020204" pitchFamily="34" charset="0"/>
                <a:cs typeface="Lucida Sans Unicode" panose="020B0602030504020204" pitchFamily="34" charset="0"/>
              </a:rPr>
              <a:t>	 </a:t>
            </a:r>
            <a:r>
              <a:rPr lang="en-US" b="1" i="1" u="sng" dirty="0" smtClean="0">
                <a:latin typeface="Lucida Sans Unicode" panose="020B0602030504020204" pitchFamily="34" charset="0"/>
                <a:cs typeface="Lucida Sans Unicode" panose="020B0602030504020204" pitchFamily="34" charset="0"/>
              </a:rPr>
              <a:t>           </a:t>
            </a:r>
            <a:r>
              <a:rPr lang="en-US" b="1" i="1" dirty="0" smtClean="0">
                <a:latin typeface="Lucida Sans Unicode" panose="020B0602030504020204" pitchFamily="34" charset="0"/>
                <a:cs typeface="Lucida Sans Unicode" panose="020B0602030504020204" pitchFamily="34" charset="0"/>
              </a:rPr>
              <a:t>	</a:t>
            </a:r>
            <a:r>
              <a:rPr lang="en-US" b="1" i="1" u="sng" dirty="0" smtClean="0">
                <a:latin typeface="Lucida Sans Unicode" panose="020B0602030504020204" pitchFamily="34" charset="0"/>
                <a:cs typeface="Lucida Sans Unicode" panose="020B0602030504020204" pitchFamily="34" charset="0"/>
              </a:rPr>
              <a:t>truth;</a:t>
            </a:r>
            <a:r>
              <a:rPr lang="en-US" b="1" i="1" dirty="0" smtClean="0">
                <a:latin typeface="Lucida Sans Unicode" panose="020B0602030504020204" pitchFamily="34" charset="0"/>
                <a:cs typeface="Lucida Sans Unicode" panose="020B0602030504020204" pitchFamily="34" charset="0"/>
              </a:rPr>
              <a:t>”</a:t>
            </a:r>
          </a:p>
          <a:p>
            <a:pPr marL="0" indent="0">
              <a:buNone/>
            </a:pPr>
            <a:r>
              <a:rPr lang="en-US" dirty="0" smtClean="0">
                <a:latin typeface="Lucida Sans Unicode" panose="020B0602030504020204" pitchFamily="34" charset="0"/>
                <a:cs typeface="Lucida Sans Unicode" panose="020B0602030504020204" pitchFamily="34" charset="0"/>
              </a:rPr>
              <a:t> </a:t>
            </a:r>
            <a:endParaRPr lang="en-US" dirty="0">
              <a:latin typeface="Lucida Sans Unicode" panose="020B0602030504020204" pitchFamily="34" charset="0"/>
              <a:cs typeface="Lucida Sans Unicode" panose="020B0602030504020204" pitchFamily="34" charset="0"/>
            </a:endParaRPr>
          </a:p>
          <a:p>
            <a:pPr>
              <a:buFont typeface="Wingdings" panose="05000000000000000000" pitchFamily="2" charset="2"/>
              <a:buChar char="§"/>
            </a:pPr>
            <a:r>
              <a:rPr lang="en-US" dirty="0">
                <a:latin typeface="Lucida Sans Unicode" panose="020B0602030504020204" pitchFamily="34" charset="0"/>
                <a:cs typeface="Lucida Sans Unicode" panose="020B0602030504020204" pitchFamily="34" charset="0"/>
              </a:rPr>
              <a:t>When the gospel comes, it needs to be learned and understood to be believed &amp; to have a producing faith. </a:t>
            </a:r>
            <a:endParaRPr lang="en-US" dirty="0" smtClean="0">
              <a:latin typeface="Lucida Sans Unicode" panose="020B0602030504020204" pitchFamily="34" charset="0"/>
              <a:cs typeface="Lucida Sans Unicode" panose="020B0602030504020204" pitchFamily="34" charset="0"/>
            </a:endParaRPr>
          </a:p>
          <a:p>
            <a:pPr>
              <a:buFont typeface="Wingdings" panose="05000000000000000000" pitchFamily="2" charset="2"/>
              <a:buChar char="§"/>
            </a:pPr>
            <a:r>
              <a:rPr lang="en-US" dirty="0" smtClean="0">
                <a:latin typeface="Lucida Sans Unicode" panose="020B0602030504020204" pitchFamily="34" charset="0"/>
                <a:cs typeface="Lucida Sans Unicode" panose="020B0602030504020204" pitchFamily="34" charset="0"/>
              </a:rPr>
              <a:t> </a:t>
            </a:r>
            <a:r>
              <a:rPr lang="en-US" dirty="0">
                <a:latin typeface="Lucida Sans Unicode" panose="020B0602030504020204" pitchFamily="34" charset="0"/>
                <a:cs typeface="Lucida Sans Unicode" panose="020B0602030504020204" pitchFamily="34" charset="0"/>
              </a:rPr>
              <a:t>UNDERSTOOD:  </a:t>
            </a:r>
            <a:r>
              <a:rPr lang="en-US" dirty="0" err="1">
                <a:latin typeface="Lucida Sans Unicode" panose="020B0602030504020204" pitchFamily="34" charset="0"/>
                <a:cs typeface="Lucida Sans Unicode" panose="020B0602030504020204" pitchFamily="34" charset="0"/>
              </a:rPr>
              <a:t>epignosko</a:t>
            </a:r>
            <a:r>
              <a:rPr lang="en-US" dirty="0">
                <a:latin typeface="Lucida Sans Unicode" panose="020B0602030504020204" pitchFamily="34" charset="0"/>
                <a:cs typeface="Lucida Sans Unicode" panose="020B0602030504020204" pitchFamily="34" charset="0"/>
              </a:rPr>
              <a:t> ( </a:t>
            </a:r>
            <a:r>
              <a:rPr lang="en-US" dirty="0" err="1">
                <a:latin typeface="Lucida Sans Unicode" panose="020B0602030504020204" pitchFamily="34" charset="0"/>
                <a:cs typeface="Lucida Sans Unicode" panose="020B0602030504020204" pitchFamily="34" charset="0"/>
              </a:rPr>
              <a:t>vb</a:t>
            </a:r>
            <a:r>
              <a:rPr lang="en-US" dirty="0">
                <a:latin typeface="Lucida Sans Unicode" panose="020B0602030504020204" pitchFamily="34" charset="0"/>
                <a:cs typeface="Lucida Sans Unicode" panose="020B0602030504020204" pitchFamily="34" charset="0"/>
              </a:rPr>
              <a:t> form of </a:t>
            </a:r>
            <a:r>
              <a:rPr lang="en-US" dirty="0" err="1">
                <a:latin typeface="Lucida Sans Unicode" panose="020B0602030504020204" pitchFamily="34" charset="0"/>
                <a:cs typeface="Lucida Sans Unicode" panose="020B0602030504020204" pitchFamily="34" charset="0"/>
              </a:rPr>
              <a:t>epignosis</a:t>
            </a:r>
            <a:r>
              <a:rPr lang="en-US" dirty="0">
                <a:latin typeface="Lucida Sans Unicode" panose="020B0602030504020204" pitchFamily="34" charset="0"/>
                <a:cs typeface="Lucida Sans Unicode" panose="020B0602030504020204" pitchFamily="34" charset="0"/>
              </a:rPr>
              <a:t>);  to become thoroughly acquainted with; to know accurately.</a:t>
            </a:r>
          </a:p>
          <a:p>
            <a:pPr>
              <a:buFont typeface="Wingdings" panose="05000000000000000000" pitchFamily="2" charset="2"/>
              <a:buChar char="§"/>
            </a:pPr>
            <a:r>
              <a:rPr lang="en-US" dirty="0" err="1">
                <a:latin typeface="Lucida Sans Unicode" panose="020B0602030504020204" pitchFamily="34" charset="0"/>
                <a:cs typeface="Lucida Sans Unicode" panose="020B0602030504020204" pitchFamily="34" charset="0"/>
              </a:rPr>
              <a:t>Merryman</a:t>
            </a:r>
            <a:r>
              <a:rPr lang="en-US" dirty="0">
                <a:latin typeface="Lucida Sans Unicode" panose="020B0602030504020204" pitchFamily="34" charset="0"/>
                <a:cs typeface="Lucida Sans Unicode" panose="020B0602030504020204" pitchFamily="34" charset="0"/>
              </a:rPr>
              <a:t>: </a:t>
            </a:r>
            <a:r>
              <a:rPr lang="en-US" dirty="0" err="1">
                <a:latin typeface="Lucida Sans Unicode" panose="020B0602030504020204" pitchFamily="34" charset="0"/>
                <a:cs typeface="Lucida Sans Unicode" panose="020B0602030504020204" pitchFamily="34" charset="0"/>
              </a:rPr>
              <a:t>Epignosis</a:t>
            </a:r>
            <a:r>
              <a:rPr lang="en-US" dirty="0">
                <a:latin typeface="Lucida Sans Unicode" panose="020B0602030504020204" pitchFamily="34" charset="0"/>
                <a:cs typeface="Lucida Sans Unicode" panose="020B0602030504020204" pitchFamily="34" charset="0"/>
              </a:rPr>
              <a:t> </a:t>
            </a:r>
            <a:r>
              <a:rPr lang="en-US" dirty="0" smtClean="0">
                <a:latin typeface="Lucida Sans Unicode" panose="020B0602030504020204" pitchFamily="34" charset="0"/>
                <a:cs typeface="Lucida Sans Unicode" panose="020B0602030504020204" pitchFamily="34" charset="0"/>
              </a:rPr>
              <a:t>relates </a:t>
            </a:r>
            <a:r>
              <a:rPr lang="en-US" dirty="0">
                <a:latin typeface="Lucida Sans Unicode" panose="020B0602030504020204" pitchFamily="34" charset="0"/>
                <a:cs typeface="Lucida Sans Unicode" panose="020B0602030504020204" pitchFamily="34" charset="0"/>
              </a:rPr>
              <a:t>to </a:t>
            </a:r>
            <a:r>
              <a:rPr lang="en-US" dirty="0" smtClean="0">
                <a:latin typeface="Lucida Sans Unicode" panose="020B0602030504020204" pitchFamily="34" charset="0"/>
                <a:cs typeface="Lucida Sans Unicode" panose="020B0602030504020204" pitchFamily="34" charset="0"/>
              </a:rPr>
              <a:t>only </a:t>
            </a:r>
            <a:r>
              <a:rPr lang="en-US" dirty="0" err="1" smtClean="0">
                <a:latin typeface="Lucida Sans Unicode" panose="020B0602030504020204" pitchFamily="34" charset="0"/>
                <a:cs typeface="Lucida Sans Unicode" panose="020B0602030504020204" pitchFamily="34" charset="0"/>
              </a:rPr>
              <a:t>toTRUTH</a:t>
            </a:r>
            <a:r>
              <a:rPr lang="en-US" dirty="0" smtClean="0">
                <a:latin typeface="Lucida Sans Unicode" panose="020B0602030504020204" pitchFamily="34" charset="0"/>
                <a:cs typeface="Lucida Sans Unicode" panose="020B0602030504020204" pitchFamily="34" charset="0"/>
              </a:rPr>
              <a:t> </a:t>
            </a:r>
            <a:r>
              <a:rPr lang="en-US" dirty="0">
                <a:latin typeface="Lucida Sans Unicode" panose="020B0602030504020204" pitchFamily="34" charset="0"/>
                <a:cs typeface="Lucida Sans Unicode" panose="020B0602030504020204" pitchFamily="34" charset="0"/>
              </a:rPr>
              <a:t>and not falsehoods (like Gnosticism).  It’s a </a:t>
            </a:r>
            <a:r>
              <a:rPr lang="en-US" b="1" dirty="0">
                <a:latin typeface="Lucida Sans Unicode" panose="020B0602030504020204" pitchFamily="34" charset="0"/>
                <a:cs typeface="Lucida Sans Unicode" panose="020B0602030504020204" pitchFamily="34" charset="0"/>
              </a:rPr>
              <a:t>personalized </a:t>
            </a:r>
            <a:r>
              <a:rPr lang="en-US" dirty="0">
                <a:latin typeface="Lucida Sans Unicode" panose="020B0602030504020204" pitchFamily="34" charset="0"/>
                <a:cs typeface="Lucida Sans Unicode" panose="020B0602030504020204" pitchFamily="34" charset="0"/>
              </a:rPr>
              <a:t>knowledge of the truth, knowledge that is “wow” knowledge; not a “so what” </a:t>
            </a:r>
            <a:r>
              <a:rPr lang="en-US" dirty="0" smtClean="0">
                <a:latin typeface="Lucida Sans Unicode" panose="020B0602030504020204" pitchFamily="34" charset="0"/>
                <a:cs typeface="Lucida Sans Unicode" panose="020B0602030504020204" pitchFamily="34" charset="0"/>
              </a:rPr>
              <a:t>knowledge</a:t>
            </a:r>
          </a:p>
          <a:p>
            <a:pPr>
              <a:buFont typeface="Wingdings" panose="05000000000000000000" pitchFamily="2" charset="2"/>
              <a:buChar char="§"/>
            </a:pPr>
            <a:r>
              <a:rPr lang="en-US" dirty="0" err="1" smtClean="0">
                <a:latin typeface="Lucida Sans Unicode" panose="020B0602030504020204" pitchFamily="34" charset="0"/>
                <a:cs typeface="Lucida Sans Unicode" panose="020B0602030504020204" pitchFamily="34" charset="0"/>
              </a:rPr>
              <a:t>Wuest</a:t>
            </a:r>
            <a:r>
              <a:rPr lang="en-US" dirty="0" smtClean="0">
                <a:latin typeface="Lucida Sans Unicode" panose="020B0602030504020204" pitchFamily="34" charset="0"/>
                <a:cs typeface="Lucida Sans Unicode" panose="020B0602030504020204" pitchFamily="34" charset="0"/>
              </a:rPr>
              <a:t> puts it this way:</a:t>
            </a:r>
          </a:p>
          <a:p>
            <a:pPr>
              <a:buFont typeface="Wingdings" panose="05000000000000000000" pitchFamily="2" charset="2"/>
              <a:buChar char="§"/>
            </a:pPr>
            <a:endParaRPr lang="en-US" dirty="0">
              <a:latin typeface="Lucida Sans Unicode" panose="020B0602030504020204" pitchFamily="34" charset="0"/>
              <a:cs typeface="Lucida Sans Unicode" panose="020B0602030504020204" pitchFamily="34" charset="0"/>
            </a:endParaRPr>
          </a:p>
          <a:p>
            <a:pPr>
              <a:buFont typeface="Wingdings" panose="05000000000000000000" pitchFamily="2" charset="2"/>
              <a:buChar char="§"/>
            </a:pPr>
            <a:r>
              <a:rPr lang="en-US" i="1" dirty="0">
                <a:latin typeface="Lucida Sans Unicode" panose="020B0602030504020204" pitchFamily="34" charset="0"/>
                <a:cs typeface="Lucida Sans Unicode" panose="020B0602030504020204" pitchFamily="34" charset="0"/>
              </a:rPr>
              <a:t>and came to know experientially the grace of God in the sphere of </a:t>
            </a:r>
            <a:r>
              <a:rPr lang="en-US" i="1" dirty="0" smtClean="0">
                <a:latin typeface="Lucida Sans Unicode" panose="020B0602030504020204" pitchFamily="34" charset="0"/>
                <a:cs typeface="Lucida Sans Unicode" panose="020B0602030504020204" pitchFamily="34" charset="0"/>
              </a:rPr>
              <a:t>truth					</a:t>
            </a:r>
            <a:r>
              <a:rPr lang="en-US" sz="1100" i="1" dirty="0" smtClean="0">
                <a:latin typeface="Lucida Calligraphy" panose="03010101010101010101" pitchFamily="66" charset="0"/>
                <a:cs typeface="Lucida Sans Unicode" panose="020B0602030504020204" pitchFamily="34" charset="0"/>
              </a:rPr>
              <a:t>fine</a:t>
            </a:r>
            <a:endParaRPr lang="en-US" sz="1100" dirty="0">
              <a:latin typeface="Lucida Calligraphy" panose="03010101010101010101" pitchFamily="66" charset="0"/>
            </a:endParaRPr>
          </a:p>
        </p:txBody>
      </p:sp>
    </p:spTree>
    <p:extLst>
      <p:ext uri="{BB962C8B-B14F-4D97-AF65-F5344CB8AC3E}">
        <p14:creationId xmlns:p14="http://schemas.microsoft.com/office/powerpoint/2010/main" val="100568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5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smtClean="0"/>
              <a:t>Col 1:7-8</a:t>
            </a:r>
            <a:endParaRPr lang="en-US" dirty="0"/>
          </a:p>
        </p:txBody>
      </p:sp>
      <p:sp>
        <p:nvSpPr>
          <p:cNvPr id="3" name="Content Placeholder 2"/>
          <p:cNvSpPr>
            <a:spLocks noGrp="1"/>
          </p:cNvSpPr>
          <p:nvPr>
            <p:ph idx="1"/>
          </p:nvPr>
        </p:nvSpPr>
        <p:spPr>
          <a:xfrm>
            <a:off x="457200" y="1066800"/>
            <a:ext cx="8229600" cy="5638800"/>
          </a:xfrm>
        </p:spPr>
        <p:txBody>
          <a:bodyPr>
            <a:normAutofit/>
          </a:bodyPr>
          <a:lstStyle/>
          <a:p>
            <a:pPr marL="0" indent="0">
              <a:buNone/>
            </a:pPr>
            <a:r>
              <a:rPr lang="en-US" sz="2400" dirty="0" smtClean="0">
                <a:solidFill>
                  <a:schemeClr val="accent2">
                    <a:lumMod val="75000"/>
                  </a:schemeClr>
                </a:solidFill>
                <a:latin typeface="Lucida Sans Unicode" panose="020B0602030504020204" pitchFamily="34" charset="0"/>
                <a:cs typeface="Lucida Sans Unicode" panose="020B0602030504020204" pitchFamily="34" charset="0"/>
              </a:rPr>
              <a:t>V</a:t>
            </a:r>
            <a:r>
              <a:rPr lang="en-US" sz="2400" dirty="0">
                <a:solidFill>
                  <a:schemeClr val="accent2">
                    <a:lumMod val="75000"/>
                  </a:schemeClr>
                </a:solidFill>
                <a:latin typeface="Lucida Sans Unicode" panose="020B0602030504020204" pitchFamily="34" charset="0"/>
                <a:cs typeface="Lucida Sans Unicode" panose="020B0602030504020204" pitchFamily="34" charset="0"/>
              </a:rPr>
              <a:t>. </a:t>
            </a:r>
            <a:r>
              <a:rPr lang="en-US" sz="2400" dirty="0" smtClean="0">
                <a:solidFill>
                  <a:schemeClr val="accent2">
                    <a:lumMod val="75000"/>
                  </a:schemeClr>
                </a:solidFill>
                <a:latin typeface="Lucida Sans Unicode" panose="020B0602030504020204" pitchFamily="34" charset="0"/>
                <a:cs typeface="Lucida Sans Unicode" panose="020B0602030504020204" pitchFamily="34" charset="0"/>
              </a:rPr>
              <a:t>EPAPHRAS: wrapping up</a:t>
            </a:r>
          </a:p>
          <a:p>
            <a:pPr marL="0" indent="0">
              <a:buNone/>
            </a:pPr>
            <a:endParaRPr lang="en-US" sz="1600" dirty="0" smtClean="0">
              <a:latin typeface="Lucida Sans Unicode" panose="020B0602030504020204" pitchFamily="34" charset="0"/>
              <a:cs typeface="Lucida Sans Unicode" panose="020B0602030504020204" pitchFamily="34" charset="0"/>
            </a:endParaRP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My new favorite person</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Bond-Slave with Paul:  a fellow </a:t>
            </a:r>
            <a:r>
              <a:rPr lang="en-US" sz="1800" dirty="0" err="1" smtClean="0">
                <a:latin typeface="Lucida Sans Unicode" panose="020B0602030504020204" pitchFamily="34" charset="0"/>
                <a:cs typeface="Lucida Sans Unicode" panose="020B0602030504020204" pitchFamily="34" charset="0"/>
              </a:rPr>
              <a:t>doulos</a:t>
            </a:r>
            <a:r>
              <a:rPr lang="en-US" sz="1800" dirty="0">
                <a:latin typeface="Lucida Sans Unicode" panose="020B0602030504020204" pitchFamily="34" charset="0"/>
                <a:cs typeface="Lucida Sans Unicode" panose="020B0602030504020204" pitchFamily="34" charset="0"/>
              </a:rPr>
              <a:t> </a:t>
            </a:r>
            <a:r>
              <a:rPr lang="en-US" sz="1800" dirty="0" smtClean="0">
                <a:latin typeface="Lucida Sans Unicode" panose="020B0602030504020204" pitchFamily="34" charset="0"/>
                <a:cs typeface="Lucida Sans Unicode" panose="020B0602030504020204" pitchFamily="34" charset="0"/>
              </a:rPr>
              <a:t>(a willing slave, who loves his master) Luke 7: Roman Centurion’s slave; also: loved by his master</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A servant (</a:t>
            </a:r>
            <a:r>
              <a:rPr lang="en-US" sz="1800" dirty="0" err="1" smtClean="0">
                <a:latin typeface="Lucida Sans Unicode" panose="020B0602030504020204" pitchFamily="34" charset="0"/>
                <a:cs typeface="Lucida Sans Unicode" panose="020B0602030504020204" pitchFamily="34" charset="0"/>
              </a:rPr>
              <a:t>deokonos</a:t>
            </a:r>
            <a:r>
              <a:rPr lang="en-US" sz="1800" dirty="0" smtClean="0">
                <a:latin typeface="Lucida Sans Unicode" panose="020B0602030504020204" pitchFamily="34" charset="0"/>
                <a:cs typeface="Lucida Sans Unicode" panose="020B0602030504020204" pitchFamily="34" charset="0"/>
              </a:rPr>
              <a:t>) of Christ: </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Paul: a </a:t>
            </a:r>
            <a:r>
              <a:rPr lang="en-US" sz="1800" u="sng" dirty="0" smtClean="0">
                <a:latin typeface="Lucida Sans Unicode" panose="020B0602030504020204" pitchFamily="34" charset="0"/>
                <a:cs typeface="Lucida Sans Unicode" panose="020B0602030504020204" pitchFamily="34" charset="0"/>
              </a:rPr>
              <a:t>high</a:t>
            </a:r>
            <a:r>
              <a:rPr lang="en-US" sz="1800" dirty="0" smtClean="0">
                <a:latin typeface="Lucida Sans Unicode" panose="020B0602030504020204" pitchFamily="34" charset="0"/>
                <a:cs typeface="Lucida Sans Unicode" panose="020B0602030504020204" pitchFamily="34" charset="0"/>
              </a:rPr>
              <a:t>, </a:t>
            </a:r>
            <a:r>
              <a:rPr lang="en-US" sz="1800" u="sng" dirty="0" smtClean="0">
                <a:latin typeface="Lucida Sans Unicode" panose="020B0602030504020204" pitchFamily="34" charset="0"/>
                <a:cs typeface="Lucida Sans Unicode" panose="020B0602030504020204" pitchFamily="34" charset="0"/>
              </a:rPr>
              <a:t>hig</a:t>
            </a:r>
            <a:r>
              <a:rPr lang="en-US" sz="1800" dirty="0" smtClean="0">
                <a:latin typeface="Lucida Sans Unicode" panose="020B0602030504020204" pitchFamily="34" charset="0"/>
                <a:cs typeface="Lucida Sans Unicode" panose="020B0602030504020204" pitchFamily="34" charset="0"/>
              </a:rPr>
              <a:t>h level of confidence in this minister to the Tri-City area </a:t>
            </a:r>
          </a:p>
          <a:p>
            <a:pPr marL="0" indent="0">
              <a:buNone/>
            </a:pPr>
            <a:endParaRPr lang="en-US" sz="1800" dirty="0" smtClean="0">
              <a:latin typeface="Lucida Sans Unicode" panose="020B0602030504020204" pitchFamily="34" charset="0"/>
              <a:cs typeface="Lucida Sans Unicode" panose="020B0602030504020204" pitchFamily="34" charset="0"/>
            </a:endParaRPr>
          </a:p>
          <a:p>
            <a:pPr marL="0" indent="0">
              <a:buNone/>
            </a:pPr>
            <a:r>
              <a:rPr lang="en-US" sz="2400" dirty="0" smtClean="0">
                <a:solidFill>
                  <a:schemeClr val="accent2">
                    <a:lumMod val="75000"/>
                  </a:schemeClr>
                </a:solidFill>
                <a:latin typeface="Lucida Sans Unicode" panose="020B0602030504020204" pitchFamily="34" charset="0"/>
                <a:cs typeface="Lucida Sans Unicode" panose="020B0602030504020204" pitchFamily="34" charset="0"/>
              </a:rPr>
              <a:t>VI. NOTE ON THE SPIRIT</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This is the only mention of the Spirit in Colossians</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Contrast: He is mentioned 11 times in Ephesians</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The H.S. is </a:t>
            </a:r>
            <a:r>
              <a:rPr lang="en-US" sz="1800" dirty="0" err="1" smtClean="0">
                <a:latin typeface="Lucida Sans Unicode" panose="020B0602030504020204" pitchFamily="34" charset="0"/>
                <a:cs typeface="Lucida Sans Unicode" panose="020B0602030504020204" pitchFamily="34" charset="0"/>
              </a:rPr>
              <a:t>chosing</a:t>
            </a:r>
            <a:r>
              <a:rPr lang="en-US" sz="1800" dirty="0" smtClean="0">
                <a:latin typeface="Lucida Sans Unicode" panose="020B0602030504020204" pitchFamily="34" charset="0"/>
                <a:cs typeface="Lucida Sans Unicode" panose="020B0602030504020204" pitchFamily="34" charset="0"/>
              </a:rPr>
              <a:t> in this letter to remain invisible / way in the background. Why?</a:t>
            </a:r>
          </a:p>
          <a:p>
            <a:pPr>
              <a:buFont typeface="Wingdings" panose="05000000000000000000" pitchFamily="2" charset="2"/>
              <a:buChar char="§"/>
            </a:pPr>
            <a:r>
              <a:rPr lang="en-US" sz="1800" dirty="0" smtClean="0">
                <a:latin typeface="Lucida Sans Unicode" panose="020B0602030504020204" pitchFamily="34" charset="0"/>
                <a:cs typeface="Lucida Sans Unicode" panose="020B0602030504020204" pitchFamily="34" charset="0"/>
              </a:rPr>
              <a:t>To put the full strength &amp; emphasis on the Person of Christ and His Headship over the body			</a:t>
            </a:r>
            <a:r>
              <a:rPr lang="en-US" sz="800" i="1" dirty="0" smtClean="0">
                <a:latin typeface="Lucida Calligraphy" panose="03010101010101010101" pitchFamily="66" charset="0"/>
                <a:cs typeface="Lucida Sans Unicode" panose="020B0602030504020204" pitchFamily="34" charset="0"/>
              </a:rPr>
              <a:t>fine</a:t>
            </a:r>
          </a:p>
          <a:p>
            <a:pPr>
              <a:buFont typeface="Wingdings" panose="05000000000000000000" pitchFamily="2" charset="2"/>
              <a:buChar char="§"/>
            </a:pPr>
            <a:endParaRPr lang="en-US" sz="1800" dirty="0" smtClean="0">
              <a:latin typeface="Lucida Sans Unicode" panose="020B0602030504020204" pitchFamily="34" charset="0"/>
              <a:cs typeface="Lucida Sans Unicode" panose="020B0602030504020204" pitchFamily="34" charset="0"/>
            </a:endParaRPr>
          </a:p>
          <a:p>
            <a:pPr marL="0" indent="0">
              <a:buNone/>
            </a:pPr>
            <a:endParaRPr lang="en-US" sz="1800" dirty="0" smtClean="0">
              <a:latin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1527582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fade">
                                      <p:cBhvr>
                                        <p:cTn id="4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700"/>
            <a:ext cx="8229600" cy="1706562"/>
          </a:xfrm>
        </p:spPr>
        <p:txBody>
          <a:bodyPr>
            <a:normAutofit/>
          </a:bodyPr>
          <a:lstStyle/>
          <a:p>
            <a:r>
              <a:rPr lang="en-US" b="1" dirty="0" smtClean="0"/>
              <a:t>Here is Heaven: </a:t>
            </a:r>
            <a:r>
              <a:rPr lang="en-US" dirty="0" smtClean="0"/>
              <a:t/>
            </a:r>
            <a:br>
              <a:rPr lang="en-US" dirty="0" smtClean="0"/>
            </a:br>
            <a:r>
              <a:rPr lang="en-US" sz="3100" dirty="0" smtClean="0"/>
              <a:t>(response to Bob from last week’s lesson)</a:t>
            </a:r>
            <a:endParaRPr lang="en-US" sz="31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1524000"/>
            <a:ext cx="8686800" cy="4876800"/>
          </a:xfrm>
          <a:prstGeom prst="rect">
            <a:avLst/>
          </a:prstGeom>
        </p:spPr>
      </p:pic>
    </p:spTree>
    <p:extLst>
      <p:ext uri="{BB962C8B-B14F-4D97-AF65-F5344CB8AC3E}">
        <p14:creationId xmlns:p14="http://schemas.microsoft.com/office/powerpoint/2010/main" val="411532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754</TotalTime>
  <Words>745</Words>
  <Application>Microsoft Office PowerPoint</Application>
  <PresentationFormat>On-screen Show (4:3)</PresentationFormat>
  <Paragraphs>107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Colossians</vt:lpstr>
      <vt:lpstr>PowerPoint Presentation</vt:lpstr>
      <vt:lpstr>Pemukkale, Turkey</vt:lpstr>
      <vt:lpstr>Looking South(?) to Colossae</vt:lpstr>
      <vt:lpstr>Hieropolus Hot Springs &amp; Ruins</vt:lpstr>
      <vt:lpstr>Long Live Colossae!</vt:lpstr>
      <vt:lpstr>A Tale of TwoThree Cities</vt:lpstr>
      <vt:lpstr>Background of the Writing of the Colossae Epistle</vt:lpstr>
      <vt:lpstr>Added Background</vt:lpstr>
      <vt:lpstr>PowerPoint Presentation</vt:lpstr>
      <vt:lpstr>The Onesimus Saga</vt:lpstr>
      <vt:lpstr>Col. 1:6a</vt:lpstr>
      <vt:lpstr>Col. 1:6b</vt:lpstr>
      <vt:lpstr>PowerPoint Presentation</vt:lpstr>
      <vt:lpstr>Col. 1:6c</vt:lpstr>
      <vt:lpstr>Col 1:6d</vt:lpstr>
      <vt:lpstr>Col 1:7-8</vt:lpstr>
      <vt:lpstr>Here is Heaven:  (response to Bob from last week’s lesson)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Colossians</dc:title>
  <dc:creator>Village</dc:creator>
  <cp:lastModifiedBy>Village</cp:lastModifiedBy>
  <cp:revision>119</cp:revision>
  <dcterms:created xsi:type="dcterms:W3CDTF">2019-02-05T20:20:09Z</dcterms:created>
  <dcterms:modified xsi:type="dcterms:W3CDTF">2019-02-17T03:10:29Z</dcterms:modified>
</cp:coreProperties>
</file>