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591" r:id="rId2"/>
    <p:sldId id="301" r:id="rId3"/>
    <p:sldId id="296" r:id="rId4"/>
    <p:sldId id="302" r:id="rId5"/>
    <p:sldId id="298" r:id="rId6"/>
    <p:sldId id="303" r:id="rId7"/>
    <p:sldId id="304" r:id="rId8"/>
    <p:sldId id="305" r:id="rId9"/>
    <p:sldId id="289" r:id="rId10"/>
    <p:sldId id="306" r:id="rId11"/>
    <p:sldId id="307" r:id="rId12"/>
    <p:sldId id="308" r:id="rId13"/>
    <p:sldId id="309" r:id="rId14"/>
    <p:sldId id="310" r:id="rId15"/>
    <p:sldId id="31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947" autoAdjust="0"/>
  </p:normalViewPr>
  <p:slideViewPr>
    <p:cSldViewPr snapToGrid="0">
      <p:cViewPr varScale="1">
        <p:scale>
          <a:sx n="102" d="100"/>
          <a:sy n="102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27FBD-AE0E-4408-856D-5C3C57EC067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8E805-8BBA-42E0-909C-7F363A72AF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1185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88995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59806A-8481-7B9E-D014-64595C587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279A9D-35FC-BC46-5DE3-25C76B967D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5E401D-9070-440F-A6D1-8A3AE720EE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14C1C8-503B-EEE8-A2BF-07C0A471A6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91863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E3E01-7C60-7A39-C4CF-445DBD09C0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602E1A-B193-FBD5-0437-51FD2566D5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E30E17-34C6-97A8-4A37-2FF358C5A1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24161-8027-AE9C-8901-46A4F1066C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9646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CD42E-9858-DF84-955C-67EA1AD4E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51570B-D7BD-BE68-BB37-80C8E0F3C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0D05B3-C8B2-4759-CB90-36A5E665E4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028C4-3BA7-28DB-20B5-78A907DC17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68161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70941D-13EF-B5D7-7DAD-13F4B798E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E2192-7938-FF54-A591-FCEE15314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DD7D64E-690B-FE41-D7E5-66EEB3D669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4DB719-2558-B9D0-2A1E-B07A3884F8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32656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0E7FB0-44A2-6266-88E6-523054D28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7F92D5-C4D4-83C5-09EF-B2EDC878E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28E326-6FF6-89AE-EAD6-1521692BEB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641BEB-70EF-8302-FDF4-9FC40132FC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5887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12036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4B7658-A2A1-953D-E7C7-F7A40656A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EF3921-7A9E-EC9F-58C5-3C1840EB98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24DEEA-F4B7-5676-CB78-CC4E7E966B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883A5B-557A-1245-923F-2E9D1C771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43229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1159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ECFCE0-4BC7-194D-DBD8-1028291287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E8874A-59C4-0CC9-6192-9DE24F1021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14165FE-B895-112F-F87D-9DB3061B30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0CE0BE-BDF4-64B4-C0E9-EAF5C3BA43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0136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CA7F19-61E9-6734-9AC6-6CDAB5F93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2EF93D-2E57-D5AF-C0DB-0FB1E2892A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E5D3B4-8DF1-B552-88D5-4F7BC0206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18F1A3-9400-EF16-B773-14C897DAD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5778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EF7B0-EBE6-57D8-1549-FD3513C5B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58198-0102-094A-12EA-72E9906D6E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2F3C19D-DA54-980A-DDB5-1CCC480D66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48628-33AF-F8CE-F64A-F71DFA21D2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6521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2141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E8A3BD-69E6-9E95-63A6-22F3E7A2E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44F193-CB2C-20EC-7181-8EABF80D8E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4074A-42A3-025B-D450-29182C20F1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FF4B48-65F8-B54B-8A7E-BBB8D3EE9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36F3BE-D7F5-4431-85AA-6D069A60A6DB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9634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30866-6C16-B8EC-3129-638B74D195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19165C-E0DB-9EEB-3538-76D2551F9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11434-71C4-56E7-0D0A-4F50F600B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4B9BC-B5D7-5CA1-344D-59CCF6222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E7827-7E57-7DF3-296A-777AB034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9450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2AC-82F6-8CEC-7FBE-BFC0E122C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38F3A4-D1A0-0183-A5EE-6FB3563ED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44C9ED-8BC6-201E-B16F-98127F429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1499F-5B64-C70A-D63C-067B84868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40871-CAA8-43D5-B7F9-1626C1F80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4168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EE0199-B809-83E8-3102-B2E038D8E6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08884B-3DF4-9D6C-3306-A6498B063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BD954-9951-D5DC-2C5D-1C34A8971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A1BE8F-D026-ABB6-E3A0-EA63F64E9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17D92-991B-24A6-6648-CCA792B37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9992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F86BC-5B84-B391-1A4F-2591AE5F4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95A5B-37B3-677F-8EE4-2D8C53B165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9C4C5-D685-228C-9579-5CC12DAA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2DF64-C19B-D319-E5C4-18AAA5FD4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E55F90-DBA6-ABA1-4127-782A5F1C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858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424E4-10BC-93FB-2DBD-5E7286434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45A8F-14E0-B017-BF06-EEE3039DD8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520A5-F26B-5382-5D6F-730C45B1C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98BEF-7BEC-5C2B-ADF7-226646AD7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30C8D8-31F9-9089-2BDF-11E553D6D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72405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E1498-87D1-110D-62E7-FB24E46E1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25ACB-C3DC-9070-EF17-6BB1443301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6DAEED-C2D2-EE96-6134-C061F3668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65FA74-AB06-0D6C-88CE-BB369CE00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959933-D2F0-049F-1F34-2CAB5794C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A32318-B0EE-3D07-7DD1-D55FD01B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663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50691-EAAC-822D-5C99-27973BD3B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D4E16-45CF-495D-5B4F-1C94A031A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3EC20-084B-57FC-C4A8-E0323A468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86000E-6E71-99BC-6379-E03106C14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F82166B-53E3-7D89-CF7E-7EB098F3F6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563A49-3F10-26FF-091E-67D5BA53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207A0D-AE6D-DFAB-7D15-E6B69AD58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89135D-114C-F729-B574-586E99BE1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2041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97406-119B-5A12-5F45-F987BE9EB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3B0EB-41E9-8B8B-CDAC-7EA91A16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058BAD-898C-2052-F71D-E8EF3FEA7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2C919E-DCC4-1608-728D-4024C309D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583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6E4DA-D49F-368C-DE19-69B822BE5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37810-2B87-A187-E1CC-4EF49251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FC174-EE2F-68CE-91DE-B1EBE9DBE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070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E4EF7-0983-7CD9-0D7A-8F605E9D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817C58-2968-5D15-5A5A-829BD964D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659A9-57D8-FEC8-4131-E11EFFD11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7E59D-9FD0-1D7B-3316-19CD8621D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19AFE-06B3-E12B-3B1E-F72456DCD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D95328-C461-A6B9-10ED-B10BD57B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3464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9D428-4254-658F-8CAA-4F78A1E55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CB84BF-37C4-A0A8-FD91-25BEB0947A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51242D-59A6-A7BB-6B22-B9D1DB480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088B62-1215-4C6D-CB98-CEFF222D6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795E03-C24C-0919-D312-BCC1901AC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10E370-7385-4770-4640-A576AE8E6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8743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A78661-5206-514C-2F19-AB4B5B978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966ED-D4E4-5B64-517C-9A5EB549A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327E0-D7EF-2875-4A6F-8CE452339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305234-E7D9-4ECA-A71E-DFAC7A7908DB}" type="datetimeFigureOut">
              <a:rPr lang="en-CA" smtClean="0"/>
              <a:t>2024-11-16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8EE76D-EBF0-7557-E896-F7FAB8AF98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955E5-39D9-629E-61E4-4316E8266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F023CA-69A4-4ECA-8B42-6F5209B9CB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6816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6C3853-A56D-9C04-3132-8ADBAA2BD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60BE15-C18C-40DD-9B6C-1224F228F11D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C7165E2-F912-AA9E-926E-57226F41D8F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22536" y="634226"/>
          <a:ext cx="8340665" cy="603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952960" imgH="2019310" progId="Excel.Sheet.12">
                  <p:embed/>
                </p:oleObj>
              </mc:Choice>
              <mc:Fallback>
                <p:oleObj name="Worksheet" r:id="rId2" imgW="4952960" imgH="2019310" progId="Excel.Shee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3C7165E2-F912-AA9E-926E-57226F41D8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022536" y="634226"/>
                        <a:ext cx="8340665" cy="6035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ED39F8C-442C-FF02-E209-B5441AB2F9D1}"/>
              </a:ext>
            </a:extLst>
          </p:cNvPr>
          <p:cNvSpPr txBox="1"/>
          <p:nvPr/>
        </p:nvSpPr>
        <p:spPr>
          <a:xfrm>
            <a:off x="3962400" y="111005"/>
            <a:ext cx="3743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Micah Class Schedule</a:t>
            </a:r>
          </a:p>
        </p:txBody>
      </p:sp>
    </p:spTree>
    <p:extLst>
      <p:ext uri="{BB962C8B-B14F-4D97-AF65-F5344CB8AC3E}">
        <p14:creationId xmlns:p14="http://schemas.microsoft.com/office/powerpoint/2010/main" val="39610914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77F6E-EB6E-7833-725B-6A2778787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C48AB-AF60-110D-80F3-E072076D3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Northern and Southern Kingdoms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23373-A669-960E-7DC9-F6263FE53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What about the Southern Kingdom?</a:t>
            </a:r>
          </a:p>
          <a:p>
            <a:pPr fontAlgn="base"/>
            <a:r>
              <a:rPr lang="en-US" dirty="0"/>
              <a:t>It was called Judah. 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Israel = the Northern Kingdom</a:t>
            </a:r>
          </a:p>
          <a:p>
            <a:pPr fontAlgn="base"/>
            <a:r>
              <a:rPr lang="en-US" dirty="0"/>
              <a:t>Judah = the Southern Kingdom </a:t>
            </a:r>
          </a:p>
          <a:p>
            <a:pPr fontAlgn="base"/>
            <a:r>
              <a:rPr lang="en-US" dirty="0"/>
              <a:t>BUT there’s more… </a:t>
            </a:r>
          </a:p>
          <a:p>
            <a:pPr fontAlgn="base"/>
            <a:r>
              <a:rPr lang="en-US" dirty="0"/>
              <a:t>Ephraim &amp; Samaria = the Northern Kingdom</a:t>
            </a:r>
          </a:p>
          <a:p>
            <a:pPr fontAlgn="base"/>
            <a:r>
              <a:rPr lang="en-US" dirty="0"/>
              <a:t> Jerusalem (Zion) = the Southern Kingdom</a:t>
            </a:r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381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ED8DC-4768-05E4-639B-B36DAA172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89E58-B867-2150-99AF-4C3DF559B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Northern and Southern Kingdoms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D4CAF-05B5-ED1B-94FD-DBF059C1D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/>
          </a:bodyPr>
          <a:lstStyle/>
          <a:p>
            <a:r>
              <a:rPr lang="en-CA" dirty="0"/>
              <a:t>Northern Kingdom = Israel, Jacob, Ephraim, Samaria</a:t>
            </a:r>
          </a:p>
          <a:p>
            <a:r>
              <a:rPr lang="en-CA" dirty="0"/>
              <a:t>Southern Kingdom = Judah, Jerusalem (Zion)</a:t>
            </a:r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725F8C8-684B-31C0-D1FB-EB55687FAD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0884671"/>
              </p:ext>
            </p:extLst>
          </p:nvPr>
        </p:nvGraphicFramePr>
        <p:xfrm>
          <a:off x="698582" y="2184212"/>
          <a:ext cx="10561320" cy="3503960"/>
        </p:xfrm>
        <a:graphic>
          <a:graphicData uri="http://schemas.openxmlformats.org/drawingml/2006/table">
            <a:tbl>
              <a:tblPr/>
              <a:tblGrid>
                <a:gridCol w="1988057">
                  <a:extLst>
                    <a:ext uri="{9D8B030D-6E8A-4147-A177-3AD203B41FA5}">
                      <a16:colId xmlns:a16="http://schemas.microsoft.com/office/drawing/2014/main" val="3806916931"/>
                    </a:ext>
                  </a:extLst>
                </a:gridCol>
                <a:gridCol w="3355942">
                  <a:extLst>
                    <a:ext uri="{9D8B030D-6E8A-4147-A177-3AD203B41FA5}">
                      <a16:colId xmlns:a16="http://schemas.microsoft.com/office/drawing/2014/main" val="247035311"/>
                    </a:ext>
                  </a:extLst>
                </a:gridCol>
                <a:gridCol w="5217321">
                  <a:extLst>
                    <a:ext uri="{9D8B030D-6E8A-4147-A177-3AD203B41FA5}">
                      <a16:colId xmlns:a16="http://schemas.microsoft.com/office/drawing/2014/main" val="2532060782"/>
                    </a:ext>
                  </a:extLst>
                </a:gridCol>
              </a:tblGrid>
              <a:tr h="288725">
                <a:tc>
                  <a:txBody>
                    <a:bodyPr/>
                    <a:lstStyle/>
                    <a:p>
                      <a:pPr algn="ctr" rtl="0" fontAlgn="t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Primary Meaning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C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Other Uses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474957"/>
                  </a:ext>
                </a:extLst>
              </a:tr>
              <a:tr h="372784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Israel or Jacob 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patriarch Jacob 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whole nation of Israel</a:t>
                      </a:r>
                      <a:endParaRPr lang="en-US" sz="2400" dirty="0">
                        <a:effectLst/>
                      </a:endParaRPr>
                    </a:p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Northern Kingdom 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093745"/>
                  </a:ext>
                </a:extLst>
              </a:tr>
              <a:tr h="459120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Judah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individual son of Jacob 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tribe of Judah</a:t>
                      </a:r>
                      <a:endParaRPr lang="en-US" sz="2400" dirty="0">
                        <a:effectLst/>
                      </a:endParaRPr>
                    </a:p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Southern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8216962"/>
                  </a:ext>
                </a:extLst>
              </a:tr>
              <a:tr h="459120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Ephraim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individual son of Joseph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tribe of Ephraim</a:t>
                      </a:r>
                      <a:endParaRPr lang="en-US" sz="2400" dirty="0">
                        <a:effectLst/>
                      </a:endParaRPr>
                    </a:p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Northern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251375"/>
                  </a:ext>
                </a:extLst>
              </a:tr>
              <a:tr h="459120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Samaria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Capital of the Northern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 represent the entire Northern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603282"/>
                  </a:ext>
                </a:extLst>
              </a:tr>
              <a:tr h="459120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Jerusalem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Capital of the Southern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 represent the entire Southern Kingdom</a:t>
                      </a:r>
                      <a:endParaRPr lang="en-US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562262"/>
                  </a:ext>
                </a:extLst>
              </a:tr>
              <a:tr h="288725"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Zion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The Temple Mount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t"/>
                      <a:r>
                        <a:rPr lang="en-C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To represent Jerusalem </a:t>
                      </a:r>
                      <a:endParaRPr lang="en-CA" sz="2400" dirty="0">
                        <a:effectLst/>
                      </a:endParaRPr>
                    </a:p>
                  </a:txBody>
                  <a:tcPr marL="63500" marR="63500" marT="63500" marB="635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973567"/>
                  </a:ext>
                </a:extLst>
              </a:tr>
            </a:tbl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CF259BE4-5750-290B-E769-D531C84E65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82" y="2183736"/>
            <a:ext cx="21664246" cy="6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947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0AAF6-9E90-F6FB-9B7C-5E0F1F861E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9B4D1-C688-BFA1-5F77-B8D74BB01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Micah’s Audience? 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26796-5378-5E58-A5E4-7C2504222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Micah is predicting the shameful treatment of </a:t>
            </a:r>
            <a:r>
              <a:rPr lang="en-US" u="sng" dirty="0"/>
              <a:t>King Zedekiah</a:t>
            </a:r>
            <a:r>
              <a:rPr lang="en-US" dirty="0"/>
              <a:t> at the time of the Babylonian invasion of </a:t>
            </a:r>
            <a:r>
              <a:rPr lang="en-US" u="sng" dirty="0"/>
              <a:t>the Southern Kingdom of Judah</a:t>
            </a:r>
            <a:r>
              <a:rPr lang="en-US" dirty="0"/>
              <a:t>.  	- Charles Feinberg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Micah uses the term “Israel” to refer to the Southern Kingdom.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D9F2F92-CC9F-B900-73FF-0622FDF1A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82" y="2183736"/>
            <a:ext cx="21664246" cy="6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762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D9362-D0A0-0D6C-BF55-865AB0878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1860E-1C41-39CE-680A-C8497A5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would Micah do this? 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1FE76-949A-1B1A-B788-2F1E7FEAB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At this point God is </a:t>
            </a:r>
            <a:r>
              <a:rPr lang="en-US" b="1" i="1" dirty="0"/>
              <a:t>done</a:t>
            </a:r>
            <a:r>
              <a:rPr lang="en-US" dirty="0"/>
              <a:t> with the Northern Kingdom. Their destruction and exile is guaranteed.</a:t>
            </a:r>
          </a:p>
          <a:p>
            <a:pPr marL="0" indent="0">
              <a:buNone/>
            </a:pPr>
            <a:r>
              <a:rPr lang="en-US" dirty="0"/>
              <a:t>The language signifies that the only thing left of Israel is the Southern Kingdom. 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"In those days the house of Judah will walk with the house of Israel, and they will come together from the land of the north to the land that I gave your fathers as an inheritance.”</a:t>
            </a:r>
          </a:p>
          <a:p>
            <a:pPr marL="0" indent="0" algn="ctr">
              <a:buNone/>
            </a:pPr>
            <a:r>
              <a:rPr lang="en-US" b="1" dirty="0"/>
              <a:t>Jer 3:18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F48C717A-3924-FEB6-07CF-50491CBAA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82" y="2183736"/>
            <a:ext cx="21664246" cy="6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515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415C3-E15F-F4D5-9E9C-2083F6A69A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73A53-5275-A9E5-864F-60923141F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God’s Covenant Program with Israel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69AE0-D320-9089-7C79-0E2E7188C8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nl-NL" sz="3200" dirty="0"/>
          </a:p>
          <a:p>
            <a:pPr marL="0" indent="0" algn="ctr">
              <a:buNone/>
            </a:pPr>
            <a:r>
              <a:rPr lang="nl-NL" sz="3200" dirty="0"/>
              <a:t>Leviticus 26 and Deuteronomy 28</a:t>
            </a:r>
            <a:endParaRPr lang="en-US" u="sng" dirty="0"/>
          </a:p>
          <a:p>
            <a:pPr marL="0" indent="0">
              <a:buNone/>
            </a:pPr>
            <a:r>
              <a:rPr lang="en-US" u="sng" dirty="0"/>
              <a:t>Blessings for obedience, but </a:t>
            </a:r>
            <a:r>
              <a:rPr lang="en-US" u="sng" dirty="0" err="1"/>
              <a:t>cursings</a:t>
            </a:r>
            <a:r>
              <a:rPr lang="en-US" u="sng" dirty="0"/>
              <a:t> for disobedience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Stage 1 = 15-17</a:t>
            </a:r>
          </a:p>
          <a:p>
            <a:r>
              <a:rPr lang="en-US" dirty="0"/>
              <a:t>Stage 2 = 18-20</a:t>
            </a:r>
          </a:p>
          <a:p>
            <a:r>
              <a:rPr lang="en-US" dirty="0"/>
              <a:t>Stage 3 = 21-22</a:t>
            </a:r>
          </a:p>
          <a:p>
            <a:r>
              <a:rPr lang="en-US" dirty="0"/>
              <a:t>Stage 4 = 23-26</a:t>
            </a:r>
          </a:p>
          <a:p>
            <a:r>
              <a:rPr lang="en-US" dirty="0"/>
              <a:t>Stage 5 = 27-39 EXILE!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3000" dirty="0"/>
              <a:t>After exile, comes final restoration!!</a:t>
            </a:r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6D5CB41-770B-088A-5791-5A8943E76F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82" y="2183736"/>
            <a:ext cx="21664246" cy="6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52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EB7E6-5C88-4E7C-FD43-D08E5C2BF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FDED5C-2FCC-3D9C-F8C7-4E3BE1DCA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Micah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7B948-62A7-206E-A1C3-3C543129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l-NL" sz="3200" dirty="0"/>
          </a:p>
          <a:p>
            <a:pPr marL="0" indent="0">
              <a:buNone/>
            </a:pPr>
            <a:r>
              <a:rPr lang="en-US" dirty="0"/>
              <a:t>The prophets primarily </a:t>
            </a:r>
            <a:r>
              <a:rPr lang="en-US" u="sng" dirty="0"/>
              <a:t>remind</a:t>
            </a:r>
            <a:r>
              <a:rPr lang="en-US" dirty="0"/>
              <a:t> Israel of what was </a:t>
            </a:r>
            <a:r>
              <a:rPr lang="en-US" i="1" dirty="0"/>
              <a:t>already</a:t>
            </a:r>
            <a:r>
              <a:rPr lang="en-US" dirty="0"/>
              <a:t> foretold in God’s covenants with Israel.  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God’s covenants with Israel are </a:t>
            </a:r>
            <a:r>
              <a:rPr lang="en-US" u="sng" dirty="0"/>
              <a:t>legal</a:t>
            </a:r>
            <a:r>
              <a:rPr lang="en-US" dirty="0"/>
              <a:t> in nature.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Micah is acting like a prosecuting attorney on God's behalf.</a:t>
            </a:r>
          </a:p>
          <a:p>
            <a:pPr marL="0" indent="0">
              <a:buNone/>
            </a:pPr>
            <a:r>
              <a:rPr lang="en-US" dirty="0"/>
              <a:t>His job is to show Judah exactly how they have violated God's law.</a:t>
            </a: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EC44A8A-E43C-11C8-A801-89F7383CEF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582" y="2183736"/>
            <a:ext cx="21664246" cy="638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263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32B6D-E2B1-1E8A-DFC3-AD12F19B87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Micah - Chapter 2:1-11 </a:t>
            </a:r>
            <a:br>
              <a:rPr lang="en-CA" sz="3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</a:br>
            <a:r>
              <a:rPr lang="en-CA" sz="36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</a:rPr>
              <a:t>The Sins of Judah - Part 1</a:t>
            </a:r>
            <a:endParaRPr lang="en-CA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E5BAB9-7408-A1C1-D7A2-E17C5F3A23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Holly Hills Bible Church – Nov 17, 2024</a:t>
            </a:r>
          </a:p>
        </p:txBody>
      </p:sp>
    </p:spTree>
    <p:extLst>
      <p:ext uri="{BB962C8B-B14F-4D97-AF65-F5344CB8AC3E}">
        <p14:creationId xmlns:p14="http://schemas.microsoft.com/office/powerpoint/2010/main" val="208714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FAB3-A1A4-5274-BB8F-164F8E5F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Micah 2:1-6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EB484-0478-7E63-14CD-A3AB6DCB3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56" y="1243585"/>
            <a:ext cx="10433304" cy="4933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aseline="30000" dirty="0"/>
              <a:t>1 </a:t>
            </a:r>
            <a:r>
              <a:rPr lang="en-US" sz="2400" dirty="0"/>
              <a:t> Woe to those who scheme iniquity, Who work out evil on their beds! When morning comes, they do it, For it is in the power of their hands. </a:t>
            </a:r>
            <a:br>
              <a:rPr lang="en-US" sz="2400" dirty="0"/>
            </a:br>
            <a:r>
              <a:rPr lang="en-US" sz="2400" baseline="30000" dirty="0"/>
              <a:t>2 </a:t>
            </a:r>
            <a:r>
              <a:rPr lang="en-US" sz="2400" dirty="0"/>
              <a:t> They covet fields and then seize </a:t>
            </a:r>
            <a:r>
              <a:rPr lang="en-US" sz="2400" i="1" dirty="0"/>
              <a:t>them,</a:t>
            </a:r>
            <a:r>
              <a:rPr lang="en-US" sz="2400" dirty="0"/>
              <a:t> And houses, and take </a:t>
            </a:r>
            <a:r>
              <a:rPr lang="en-US" sz="2400" i="1" dirty="0"/>
              <a:t>them</a:t>
            </a:r>
            <a:r>
              <a:rPr lang="en-US" sz="2400" dirty="0"/>
              <a:t> away. They rob a man and his house, A man and his inheritance. </a:t>
            </a:r>
            <a:br>
              <a:rPr lang="en-US" sz="2400" dirty="0"/>
            </a:br>
            <a:r>
              <a:rPr lang="en-US" sz="2400" baseline="30000" dirty="0"/>
              <a:t>3 </a:t>
            </a:r>
            <a:r>
              <a:rPr lang="en-US" sz="2400" dirty="0"/>
              <a:t> Therefore thus says the </a:t>
            </a:r>
            <a:r>
              <a:rPr lang="en-US" sz="2400" cap="small" dirty="0"/>
              <a:t>LORD</a:t>
            </a:r>
            <a:r>
              <a:rPr lang="en-US" sz="2400" dirty="0"/>
              <a:t>, "Behold, I am planning against this family a calamity From which you cannot remove your necks; And you will not walk haughtily, For it will be an evil time. </a:t>
            </a:r>
            <a:br>
              <a:rPr lang="en-US" sz="2400" dirty="0"/>
            </a:br>
            <a:r>
              <a:rPr lang="en-US" sz="2400" baseline="30000" dirty="0"/>
              <a:t>4 </a:t>
            </a:r>
            <a:r>
              <a:rPr lang="en-US" sz="2400" dirty="0"/>
              <a:t> "On that day they will take up against you a taunt And utter a bitter lamentation </a:t>
            </a:r>
            <a:r>
              <a:rPr lang="en-US" sz="2400" i="1" dirty="0"/>
              <a:t>and</a:t>
            </a:r>
            <a:r>
              <a:rPr lang="en-US" sz="2400" dirty="0"/>
              <a:t> say, 'We are completely destroyed! He exchanges the portion of my people; How He removes it from me! To the apostate He apportions our fields.' </a:t>
            </a:r>
            <a:br>
              <a:rPr lang="en-US" sz="2400" dirty="0"/>
            </a:br>
            <a:r>
              <a:rPr lang="en-US" sz="2400" baseline="30000" dirty="0"/>
              <a:t>5 </a:t>
            </a:r>
            <a:r>
              <a:rPr lang="en-US" sz="2400" dirty="0"/>
              <a:t> "Therefore you will have no one stretching a measuring line For you by lot in the assembly of the </a:t>
            </a:r>
            <a:r>
              <a:rPr lang="en-US" sz="2400" cap="small" dirty="0"/>
              <a:t>LORD</a:t>
            </a:r>
            <a:r>
              <a:rPr lang="en-US" sz="2400" dirty="0"/>
              <a:t>. </a:t>
            </a:r>
            <a:br>
              <a:rPr lang="en-US" sz="2400" dirty="0"/>
            </a:br>
            <a:r>
              <a:rPr lang="en-US" sz="2400" baseline="30000" dirty="0"/>
              <a:t>6 </a:t>
            </a:r>
            <a:r>
              <a:rPr lang="en-US" sz="2400" dirty="0"/>
              <a:t> 'Do not speak out,' </a:t>
            </a:r>
            <a:r>
              <a:rPr lang="en-US" sz="2400" i="1" dirty="0"/>
              <a:t>so</a:t>
            </a:r>
            <a:r>
              <a:rPr lang="en-US" sz="2400" dirty="0"/>
              <a:t> they speak out. </a:t>
            </a:r>
            <a:r>
              <a:rPr lang="en-US" sz="2400" i="1" dirty="0"/>
              <a:t>But if</a:t>
            </a:r>
            <a:r>
              <a:rPr lang="en-US" sz="2400" dirty="0"/>
              <a:t> they do not speak out concerning these things, Reproaches will not be turned back. 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1075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62AB-FB98-78CB-6157-08A3F02C61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09873-866A-9FFA-0716-C401D1D2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Micah 2:7-11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F6A0A-EC4E-7052-F6FC-3BB500330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5256" y="1243585"/>
            <a:ext cx="10433304" cy="49333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aseline="30000" dirty="0"/>
              <a:t>7 </a:t>
            </a:r>
            <a:r>
              <a:rPr lang="en-US" sz="2400" dirty="0"/>
              <a:t> "Is it being said, O house of Jacob: 'Is the Spirit of the </a:t>
            </a:r>
            <a:r>
              <a:rPr lang="en-US" sz="2400" cap="small" dirty="0"/>
              <a:t>LORD</a:t>
            </a:r>
            <a:r>
              <a:rPr lang="en-US" sz="2400" dirty="0"/>
              <a:t> impatient? Are these His doings?' Do not My words do good To the one walking uprightly? </a:t>
            </a:r>
            <a:br>
              <a:rPr lang="en-US" sz="2400" dirty="0"/>
            </a:br>
            <a:r>
              <a:rPr lang="en-US" sz="2400" baseline="30000" dirty="0"/>
              <a:t>8 </a:t>
            </a:r>
            <a:r>
              <a:rPr lang="en-US" sz="2400" dirty="0"/>
              <a:t> "Recently My people have arisen as an enemy— You strip the robe off the garment From unsuspecting passers-by, </a:t>
            </a:r>
            <a:r>
              <a:rPr lang="en-US" sz="2400" i="1" dirty="0"/>
              <a:t>From</a:t>
            </a:r>
            <a:r>
              <a:rPr lang="en-US" sz="2400" dirty="0"/>
              <a:t> those returned from war. </a:t>
            </a:r>
            <a:br>
              <a:rPr lang="en-US" sz="2400" dirty="0"/>
            </a:br>
            <a:r>
              <a:rPr lang="en-US" sz="2400" baseline="30000" dirty="0"/>
              <a:t>9 </a:t>
            </a:r>
            <a:r>
              <a:rPr lang="en-US" sz="2400" dirty="0"/>
              <a:t> "The women of My people you evict, Each </a:t>
            </a:r>
            <a:r>
              <a:rPr lang="en-US" sz="2400" i="1" dirty="0"/>
              <a:t>one</a:t>
            </a:r>
            <a:r>
              <a:rPr lang="en-US" sz="2400" dirty="0"/>
              <a:t> from her pleasant house. From her children you take My splendor forever. </a:t>
            </a:r>
            <a:br>
              <a:rPr lang="en-US" sz="2400" dirty="0"/>
            </a:br>
            <a:r>
              <a:rPr lang="en-US" sz="2400" baseline="30000" dirty="0"/>
              <a:t>10 </a:t>
            </a:r>
            <a:r>
              <a:rPr lang="en-US" sz="2400" dirty="0"/>
              <a:t> "Arise and go, For this is no place of rest Because of the uncleanness that brings on destruction, A painful destruction. </a:t>
            </a:r>
            <a:br>
              <a:rPr lang="en-US" sz="2400" dirty="0"/>
            </a:br>
            <a:r>
              <a:rPr lang="en-US" sz="2400" baseline="30000" dirty="0"/>
              <a:t>11 </a:t>
            </a:r>
            <a:r>
              <a:rPr lang="en-US" sz="2400" dirty="0"/>
              <a:t> "If a man walking after wind and falsehood Had told lies </a:t>
            </a:r>
            <a:r>
              <a:rPr lang="en-US" sz="2400" i="1" dirty="0"/>
              <a:t>and said,</a:t>
            </a:r>
            <a:r>
              <a:rPr lang="en-US" sz="2400" dirty="0"/>
              <a:t> 'I will speak out to you concerning wine and liquor,' He would be spokesman to this people.</a:t>
            </a:r>
            <a:br>
              <a:rPr lang="en-US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6936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FAB3-A1A4-5274-BB8F-164F8E5F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close-up of a book&#10;&#10;Description automatically generated">
            <a:extLst>
              <a:ext uri="{FF2B5EF4-FFF2-40B4-BE49-F238E27FC236}">
                <a16:creationId xmlns:a16="http://schemas.microsoft.com/office/drawing/2014/main" id="{43C142F0-D050-2290-1BBC-EC5E2D00B9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0" b="1170"/>
          <a:stretch/>
        </p:blipFill>
        <p:spPr>
          <a:xfrm>
            <a:off x="2389239" y="-81166"/>
            <a:ext cx="6794090" cy="69391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2EBFA31-B64B-77D6-B6C0-2F4E87D39A96}"/>
              </a:ext>
            </a:extLst>
          </p:cNvPr>
          <p:cNvSpPr txBox="1"/>
          <p:nvPr/>
        </p:nvSpPr>
        <p:spPr>
          <a:xfrm>
            <a:off x="9419918" y="4707770"/>
            <a:ext cx="26049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Charting the Bible Chronologically,</a:t>
            </a:r>
          </a:p>
          <a:p>
            <a:r>
              <a:rPr lang="en-CA" sz="2400" dirty="0"/>
              <a:t>Ed Hindson &amp; Thomas Ice</a:t>
            </a:r>
          </a:p>
          <a:p>
            <a:r>
              <a:rPr lang="en-CA" sz="1400" dirty="0"/>
              <a:t>2016 Harvest House Publishers</a:t>
            </a:r>
          </a:p>
        </p:txBody>
      </p:sp>
    </p:spTree>
    <p:extLst>
      <p:ext uri="{BB962C8B-B14F-4D97-AF65-F5344CB8AC3E}">
        <p14:creationId xmlns:p14="http://schemas.microsoft.com/office/powerpoint/2010/main" val="16427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33F87-D7F3-37C8-196D-2C024AA9E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BB75E-97B6-4767-B195-6F86E6A61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close-up of a book&#10;&#10;Description automatically generated">
            <a:extLst>
              <a:ext uri="{FF2B5EF4-FFF2-40B4-BE49-F238E27FC236}">
                <a16:creationId xmlns:a16="http://schemas.microsoft.com/office/drawing/2014/main" id="{C55BEA23-3BF7-4281-C5D7-0D1B7B1CAC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0" b="1170"/>
          <a:stretch/>
        </p:blipFill>
        <p:spPr>
          <a:xfrm>
            <a:off x="2389239" y="-81166"/>
            <a:ext cx="6794090" cy="69391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A60443C-C400-1676-70C4-ED3BE4C5473C}"/>
              </a:ext>
            </a:extLst>
          </p:cNvPr>
          <p:cNvSpPr txBox="1"/>
          <p:nvPr/>
        </p:nvSpPr>
        <p:spPr>
          <a:xfrm>
            <a:off x="9419918" y="4707770"/>
            <a:ext cx="26049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Charting the Bible Chronologically,</a:t>
            </a:r>
          </a:p>
          <a:p>
            <a:r>
              <a:rPr lang="en-CA" sz="2400" dirty="0"/>
              <a:t>Ed Hindson &amp; Thomas Ice</a:t>
            </a:r>
          </a:p>
          <a:p>
            <a:r>
              <a:rPr lang="en-CA" sz="1400" dirty="0"/>
              <a:t>2016 Harvest House Publishers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0203510-A9D5-C404-A40A-315EAE988383}"/>
              </a:ext>
            </a:extLst>
          </p:cNvPr>
          <p:cNvCxnSpPr/>
          <p:nvPr/>
        </p:nvCxnSpPr>
        <p:spPr>
          <a:xfrm flipH="1">
            <a:off x="5715000" y="2295144"/>
            <a:ext cx="53949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248DDD5A-F049-547E-2B97-C001E9904555}"/>
              </a:ext>
            </a:extLst>
          </p:cNvPr>
          <p:cNvSpPr txBox="1"/>
          <p:nvPr/>
        </p:nvSpPr>
        <p:spPr>
          <a:xfrm>
            <a:off x="6254496" y="2125867"/>
            <a:ext cx="1792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solidFill>
                  <a:srgbClr val="FF0000"/>
                </a:solidFill>
              </a:rPr>
              <a:t>722 Exile of Israel</a:t>
            </a:r>
          </a:p>
        </p:txBody>
      </p:sp>
    </p:spTree>
    <p:extLst>
      <p:ext uri="{BB962C8B-B14F-4D97-AF65-F5344CB8AC3E}">
        <p14:creationId xmlns:p14="http://schemas.microsoft.com/office/powerpoint/2010/main" val="3091183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041F0-0EC4-B3A2-0898-00812826A2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AA2B-7607-1F6A-4EF7-096A18A67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close-up of a book&#10;&#10;Description automatically generated">
            <a:extLst>
              <a:ext uri="{FF2B5EF4-FFF2-40B4-BE49-F238E27FC236}">
                <a16:creationId xmlns:a16="http://schemas.microsoft.com/office/drawing/2014/main" id="{65C4BAE5-38F2-55C4-3697-CA05305019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0" b="1170"/>
          <a:stretch/>
        </p:blipFill>
        <p:spPr>
          <a:xfrm>
            <a:off x="2389239" y="-81166"/>
            <a:ext cx="6794090" cy="69391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B8B32F-DB35-C875-05EC-55F0ED67D0B8}"/>
              </a:ext>
            </a:extLst>
          </p:cNvPr>
          <p:cNvSpPr txBox="1"/>
          <p:nvPr/>
        </p:nvSpPr>
        <p:spPr>
          <a:xfrm>
            <a:off x="9419918" y="4707770"/>
            <a:ext cx="26049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Charting the Bible Chronologically,</a:t>
            </a:r>
          </a:p>
          <a:p>
            <a:r>
              <a:rPr lang="en-CA" sz="2400" dirty="0"/>
              <a:t>Ed Hindson &amp; Thomas Ice</a:t>
            </a:r>
          </a:p>
          <a:p>
            <a:r>
              <a:rPr lang="en-CA" sz="1400" dirty="0"/>
              <a:t>2016 Harvest House Publishers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0A69E64-4E22-F868-BE99-FBAC97C45580}"/>
              </a:ext>
            </a:extLst>
          </p:cNvPr>
          <p:cNvCxnSpPr/>
          <p:nvPr/>
        </p:nvCxnSpPr>
        <p:spPr>
          <a:xfrm flipH="1">
            <a:off x="5715000" y="2295144"/>
            <a:ext cx="53949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91DA58B-C584-72FC-E2C5-CCCE11AC78DE}"/>
              </a:ext>
            </a:extLst>
          </p:cNvPr>
          <p:cNvSpPr txBox="1"/>
          <p:nvPr/>
        </p:nvSpPr>
        <p:spPr>
          <a:xfrm>
            <a:off x="6254496" y="2125867"/>
            <a:ext cx="1792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solidFill>
                  <a:srgbClr val="FF0000"/>
                </a:solidFill>
              </a:rPr>
              <a:t>722 Exile of Israel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181E44A9-6EDC-B661-766E-C22433785EA2}"/>
              </a:ext>
            </a:extLst>
          </p:cNvPr>
          <p:cNvCxnSpPr>
            <a:cxnSpLocks/>
          </p:cNvCxnSpPr>
          <p:nvPr/>
        </p:nvCxnSpPr>
        <p:spPr>
          <a:xfrm flipH="1" flipV="1">
            <a:off x="5715000" y="3845758"/>
            <a:ext cx="537972" cy="1767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6811244-5276-C549-A859-8C9A3250A729}"/>
              </a:ext>
            </a:extLst>
          </p:cNvPr>
          <p:cNvSpPr txBox="1"/>
          <p:nvPr/>
        </p:nvSpPr>
        <p:spPr>
          <a:xfrm>
            <a:off x="6252972" y="3878241"/>
            <a:ext cx="1792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solidFill>
                  <a:srgbClr val="FF0000"/>
                </a:solidFill>
              </a:rPr>
              <a:t>586 Exile of Judah</a:t>
            </a:r>
          </a:p>
        </p:txBody>
      </p:sp>
    </p:spTree>
    <p:extLst>
      <p:ext uri="{BB962C8B-B14F-4D97-AF65-F5344CB8AC3E}">
        <p14:creationId xmlns:p14="http://schemas.microsoft.com/office/powerpoint/2010/main" val="244700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0EABF-6D70-EFBD-BB6C-447D1BC54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D0F8-A051-1F56-A876-2B2226D2C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A close-up of a book&#10;&#10;Description automatically generated">
            <a:extLst>
              <a:ext uri="{FF2B5EF4-FFF2-40B4-BE49-F238E27FC236}">
                <a16:creationId xmlns:a16="http://schemas.microsoft.com/office/drawing/2014/main" id="{32F437D2-CF9B-9F2E-97C1-ACF5E79475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70" b="1170"/>
          <a:stretch/>
        </p:blipFill>
        <p:spPr>
          <a:xfrm>
            <a:off x="2389239" y="-81166"/>
            <a:ext cx="6794090" cy="693916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96721E7-4E3D-98AD-0D04-56E240258465}"/>
              </a:ext>
            </a:extLst>
          </p:cNvPr>
          <p:cNvSpPr txBox="1"/>
          <p:nvPr/>
        </p:nvSpPr>
        <p:spPr>
          <a:xfrm>
            <a:off x="9419918" y="4707770"/>
            <a:ext cx="26049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/>
              <a:t>Charting the Bible Chronologically,</a:t>
            </a:r>
          </a:p>
          <a:p>
            <a:r>
              <a:rPr lang="en-CA" sz="2400" dirty="0"/>
              <a:t>Ed Hindson &amp; Thomas Ice</a:t>
            </a:r>
          </a:p>
          <a:p>
            <a:r>
              <a:rPr lang="en-CA" sz="1400" dirty="0"/>
              <a:t>2016 Harvest House Publishers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D001BC2-1E4B-8E21-C425-24F897D9EB0D}"/>
              </a:ext>
            </a:extLst>
          </p:cNvPr>
          <p:cNvCxnSpPr/>
          <p:nvPr/>
        </p:nvCxnSpPr>
        <p:spPr>
          <a:xfrm flipH="1">
            <a:off x="5715000" y="2295144"/>
            <a:ext cx="53949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DA942F7-707F-AF9E-2C78-5142EFB28948}"/>
              </a:ext>
            </a:extLst>
          </p:cNvPr>
          <p:cNvSpPr txBox="1"/>
          <p:nvPr/>
        </p:nvSpPr>
        <p:spPr>
          <a:xfrm>
            <a:off x="6254496" y="2125867"/>
            <a:ext cx="1792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solidFill>
                  <a:srgbClr val="FF0000"/>
                </a:solidFill>
              </a:rPr>
              <a:t>722 Exile of Israel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FA741FAF-8213-4FE3-6DA9-8E8FD4E46D5B}"/>
              </a:ext>
            </a:extLst>
          </p:cNvPr>
          <p:cNvCxnSpPr>
            <a:cxnSpLocks/>
          </p:cNvCxnSpPr>
          <p:nvPr/>
        </p:nvCxnSpPr>
        <p:spPr>
          <a:xfrm flipH="1" flipV="1">
            <a:off x="5715000" y="3845758"/>
            <a:ext cx="537972" cy="1767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E5193D1-1B7C-971E-29E8-ABDDDDA5D55A}"/>
              </a:ext>
            </a:extLst>
          </p:cNvPr>
          <p:cNvSpPr txBox="1"/>
          <p:nvPr/>
        </p:nvSpPr>
        <p:spPr>
          <a:xfrm>
            <a:off x="6252972" y="3878241"/>
            <a:ext cx="1792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dirty="0">
                <a:solidFill>
                  <a:srgbClr val="FF0000"/>
                </a:solidFill>
              </a:rPr>
              <a:t>586 Exile of Judah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B1E1998-A255-E837-DA5A-3A900A6E1723}"/>
              </a:ext>
            </a:extLst>
          </p:cNvPr>
          <p:cNvSpPr/>
          <p:nvPr/>
        </p:nvSpPr>
        <p:spPr>
          <a:xfrm>
            <a:off x="2551176" y="2021883"/>
            <a:ext cx="2816352" cy="3385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72179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0FAB3-A1A4-5274-BB8F-164F8E5F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365126"/>
            <a:ext cx="7886700" cy="1549019"/>
          </a:xfrm>
        </p:spPr>
        <p:txBody>
          <a:bodyPr>
            <a:normAutofit/>
          </a:bodyPr>
          <a:lstStyle/>
          <a:p>
            <a:pPr algn="ctr"/>
            <a: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Northern and Southern Kingdoms</a:t>
            </a: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C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CA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EB484-0478-7E63-14CD-A3AB6DCB3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060705"/>
            <a:ext cx="10561320" cy="511625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en-US" u="sng" dirty="0"/>
              <a:t>Israel</a:t>
            </a:r>
            <a:r>
              <a:rPr lang="en-US" dirty="0"/>
              <a:t> is the name that God gave to </a:t>
            </a:r>
            <a:r>
              <a:rPr lang="en-US" u="sng" dirty="0"/>
              <a:t>Jacob</a:t>
            </a:r>
            <a:r>
              <a:rPr lang="en-US" dirty="0"/>
              <a:t>. (Gen 32:28)</a:t>
            </a:r>
          </a:p>
          <a:p>
            <a:pPr fontAlgn="base"/>
            <a:r>
              <a:rPr lang="en-US" dirty="0"/>
              <a:t>The </a:t>
            </a:r>
            <a:r>
              <a:rPr lang="en-US" u="sng" dirty="0"/>
              <a:t>Israelites</a:t>
            </a:r>
            <a:r>
              <a:rPr lang="en-US" dirty="0"/>
              <a:t> went down to Egypt as a family. But the Lord called Israel out of Egypt as a </a:t>
            </a:r>
            <a:r>
              <a:rPr lang="en-US" u="sng" dirty="0"/>
              <a:t>nation</a:t>
            </a:r>
            <a:r>
              <a:rPr lang="en-US" dirty="0"/>
              <a:t>. (Deut. 4:34)</a:t>
            </a:r>
          </a:p>
          <a:p>
            <a:pPr fontAlgn="base"/>
            <a:r>
              <a:rPr lang="en-US" dirty="0"/>
              <a:t>“Jacob” and “Israel” = </a:t>
            </a:r>
            <a:r>
              <a:rPr lang="en-US" u="sng" dirty="0"/>
              <a:t>The patriarch Jacob</a:t>
            </a:r>
            <a:r>
              <a:rPr lang="en-US" dirty="0"/>
              <a:t>  OR  </a:t>
            </a:r>
            <a:r>
              <a:rPr lang="en-US" u="sng" dirty="0"/>
              <a:t>The entire Nation</a:t>
            </a:r>
          </a:p>
          <a:p>
            <a:pPr marL="0" indent="0" fontAlgn="base">
              <a:buNone/>
            </a:pPr>
            <a:endParaRPr lang="en-US" dirty="0"/>
          </a:p>
          <a:p>
            <a:pPr fontAlgn="base"/>
            <a:r>
              <a:rPr lang="en-US" dirty="0"/>
              <a:t>BUT… under Solomon's son Rehoboam, the Kingdom of Israel was split into </a:t>
            </a:r>
            <a:r>
              <a:rPr lang="en-US" u="sng" dirty="0"/>
              <a:t>Northern</a:t>
            </a:r>
            <a:r>
              <a:rPr lang="en-US" dirty="0"/>
              <a:t> and </a:t>
            </a:r>
            <a:r>
              <a:rPr lang="en-US" u="sng" dirty="0"/>
              <a:t>Southern</a:t>
            </a:r>
            <a:r>
              <a:rPr lang="en-US" dirty="0"/>
              <a:t> kingdoms.  </a:t>
            </a:r>
          </a:p>
          <a:p>
            <a:pPr fontAlgn="base"/>
            <a:r>
              <a:rPr lang="en-US" dirty="0"/>
              <a:t>The </a:t>
            </a:r>
            <a:r>
              <a:rPr lang="en-US" u="sng" dirty="0"/>
              <a:t>Northern Kingdom</a:t>
            </a:r>
            <a:r>
              <a:rPr lang="en-US" dirty="0"/>
              <a:t> retained the name “</a:t>
            </a:r>
            <a:r>
              <a:rPr lang="en-US" u="sng" dirty="0"/>
              <a:t>Israel</a:t>
            </a:r>
            <a:r>
              <a:rPr lang="en-US" dirty="0"/>
              <a:t>.”</a:t>
            </a:r>
          </a:p>
          <a:p>
            <a:pPr fontAlgn="base"/>
            <a:r>
              <a:rPr lang="en-US" dirty="0"/>
              <a:t>“Jacob” and “Israel” = </a:t>
            </a:r>
            <a:r>
              <a:rPr lang="en-US" u="sng" dirty="0"/>
              <a:t>The patriarch Jacob</a:t>
            </a:r>
            <a:r>
              <a:rPr lang="en-US" dirty="0"/>
              <a:t>, </a:t>
            </a:r>
            <a:r>
              <a:rPr lang="en-US" u="sng" dirty="0"/>
              <a:t>The entire Nation</a:t>
            </a:r>
            <a:r>
              <a:rPr lang="en-US" dirty="0"/>
              <a:t>  OR   the </a:t>
            </a:r>
            <a:r>
              <a:rPr lang="en-US" u="sng" dirty="0"/>
              <a:t>Northern Kingdom</a:t>
            </a:r>
            <a:r>
              <a:rPr lang="en-US" dirty="0"/>
              <a:t>. </a:t>
            </a:r>
          </a:p>
          <a:p>
            <a:pPr fontAlgn="base"/>
            <a:r>
              <a:rPr lang="en-US" b="1" dirty="0"/>
              <a:t>How do we know which one? </a:t>
            </a:r>
            <a:r>
              <a:rPr lang="en-US" dirty="0"/>
              <a:t>(Context, context, context!)</a:t>
            </a:r>
          </a:p>
          <a:p>
            <a:pPr fontAlgn="base"/>
            <a:r>
              <a:rPr lang="en-US" dirty="0"/>
              <a:t>During this time “Israel” usually refers to the Northern Kingdom, BUT…</a:t>
            </a:r>
          </a:p>
          <a:p>
            <a:pPr marL="0" indent="0">
              <a:buNone/>
            </a:pPr>
            <a:endParaRPr lang="en-US" sz="20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solidFill>
                <a:srgbClr val="0A0A0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798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2936</TotalTime>
  <Words>1029</Words>
  <Application>Microsoft Office PowerPoint</Application>
  <PresentationFormat>Widescreen</PresentationFormat>
  <Paragraphs>120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Times New Roman</vt:lpstr>
      <vt:lpstr>Office Theme</vt:lpstr>
      <vt:lpstr>Worksheet</vt:lpstr>
      <vt:lpstr>PowerPoint Presentation</vt:lpstr>
      <vt:lpstr>Micah - Chapter 2:1-11  The Sins of Judah - Part 1</vt:lpstr>
      <vt:lpstr>Micah 2:1-6  </vt:lpstr>
      <vt:lpstr>Micah 2:7-11  </vt:lpstr>
      <vt:lpstr>  </vt:lpstr>
      <vt:lpstr>  </vt:lpstr>
      <vt:lpstr>  </vt:lpstr>
      <vt:lpstr>  </vt:lpstr>
      <vt:lpstr>The Northern and Southern Kingdoms  </vt:lpstr>
      <vt:lpstr>The Northern and Southern Kingdoms  </vt:lpstr>
      <vt:lpstr>The Northern and Southern Kingdoms  </vt:lpstr>
      <vt:lpstr>Who is Micah’s Audience?   </vt:lpstr>
      <vt:lpstr>Why would Micah do this?   </vt:lpstr>
      <vt:lpstr>God’s Covenant Program with Israel  </vt:lpstr>
      <vt:lpstr>Understanding Micah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Miles and Alyssa Driedger</dc:creator>
  <cp:lastModifiedBy>Miles and Alyssa Driedger</cp:lastModifiedBy>
  <cp:revision>3</cp:revision>
  <dcterms:created xsi:type="dcterms:W3CDTF">2024-10-14T16:09:40Z</dcterms:created>
  <dcterms:modified xsi:type="dcterms:W3CDTF">2024-11-18T18:02:20Z</dcterms:modified>
</cp:coreProperties>
</file>