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0" r:id="rId1"/>
  </p:sldMasterIdLst>
  <p:notesMasterIdLst>
    <p:notesMasterId r:id="rId16"/>
  </p:notesMasterIdLst>
  <p:handoutMasterIdLst>
    <p:handoutMasterId r:id="rId17"/>
  </p:handoutMasterIdLst>
  <p:sldIdLst>
    <p:sldId id="256" r:id="rId2"/>
    <p:sldId id="257" r:id="rId3"/>
    <p:sldId id="261" r:id="rId4"/>
    <p:sldId id="282" r:id="rId5"/>
    <p:sldId id="283" r:id="rId6"/>
    <p:sldId id="284" r:id="rId7"/>
    <p:sldId id="286" r:id="rId8"/>
    <p:sldId id="285" r:id="rId9"/>
    <p:sldId id="287" r:id="rId10"/>
    <p:sldId id="288" r:id="rId11"/>
    <p:sldId id="289" r:id="rId12"/>
    <p:sldId id="290" r:id="rId13"/>
    <p:sldId id="291" r:id="rId14"/>
    <p:sldId id="292"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1930" autoAdjust="0"/>
  </p:normalViewPr>
  <p:slideViewPr>
    <p:cSldViewPr snapToGrid="0" snapToObjects="1">
      <p:cViewPr>
        <p:scale>
          <a:sx n="90" d="100"/>
          <a:sy n="90" d="100"/>
        </p:scale>
        <p:origin x="-584" y="-1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handoutMaster" Target="handoutMasters/handout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690D35E5-ACEC-9846-A9D5-13C5FF3C6939}" type="datetimeFigureOut">
              <a:rPr lang="en-US" smtClean="0"/>
              <a:t>3/2/13</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862BD0D6-3472-454C-8D2A-12C9F7BDE227}" type="slidenum">
              <a:rPr lang="en-US" smtClean="0"/>
              <a:t>‹#›</a:t>
            </a:fld>
            <a:endParaRPr lang="en-US"/>
          </a:p>
        </p:txBody>
      </p:sp>
    </p:spTree>
    <p:extLst>
      <p:ext uri="{BB962C8B-B14F-4D97-AF65-F5344CB8AC3E}">
        <p14:creationId xmlns:p14="http://schemas.microsoft.com/office/powerpoint/2010/main" val="3212946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A081FCA0-8D40-7B48-A858-D407B80AF830}" type="datetimeFigureOut">
              <a:rPr lang="en-US" smtClean="0"/>
              <a:t>3/2/13</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8F436C46-A0D3-FE44-9E71-B6A5568754D1}" type="slidenum">
              <a:rPr lang="en-US" smtClean="0"/>
              <a:t>‹#›</a:t>
            </a:fld>
            <a:endParaRPr lang="en-US"/>
          </a:p>
        </p:txBody>
      </p:sp>
    </p:spTree>
    <p:extLst>
      <p:ext uri="{BB962C8B-B14F-4D97-AF65-F5344CB8AC3E}">
        <p14:creationId xmlns:p14="http://schemas.microsoft.com/office/powerpoint/2010/main" val="163748946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5</a:t>
            </a:fld>
            <a:endParaRPr lang="en-US"/>
          </a:p>
        </p:txBody>
      </p:sp>
    </p:spTree>
    <p:extLst>
      <p:ext uri="{BB962C8B-B14F-4D97-AF65-F5344CB8AC3E}">
        <p14:creationId xmlns:p14="http://schemas.microsoft.com/office/powerpoint/2010/main" val="41893295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6</a:t>
            </a:fld>
            <a:endParaRPr lang="en-US"/>
          </a:p>
        </p:txBody>
      </p:sp>
    </p:spTree>
    <p:extLst>
      <p:ext uri="{BB962C8B-B14F-4D97-AF65-F5344CB8AC3E}">
        <p14:creationId xmlns:p14="http://schemas.microsoft.com/office/powerpoint/2010/main" val="826111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7</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8</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9</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10</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11</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12</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13</a:t>
            </a:fld>
            <a:endParaRPr lang="en-US"/>
          </a:p>
        </p:txBody>
      </p:sp>
    </p:spTree>
    <p:extLst>
      <p:ext uri="{BB962C8B-B14F-4D97-AF65-F5344CB8AC3E}">
        <p14:creationId xmlns:p14="http://schemas.microsoft.com/office/powerpoint/2010/main" val="1438170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436C46-A0D3-FE44-9E71-B6A5568754D1}" type="slidenum">
              <a:rPr lang="en-US" smtClean="0"/>
              <a:t>14</a:t>
            </a:fld>
            <a:endParaRPr lang="en-US"/>
          </a:p>
        </p:txBody>
      </p:sp>
    </p:spTree>
    <p:extLst>
      <p:ext uri="{BB962C8B-B14F-4D97-AF65-F5344CB8AC3E}">
        <p14:creationId xmlns:p14="http://schemas.microsoft.com/office/powerpoint/2010/main" val="1438170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8862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876800" y="1536192"/>
            <a:ext cx="38735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rot="16200000">
            <a:off x="7551351" y="1645920"/>
            <a:ext cx="2438399" cy="365760"/>
          </a:xfrm>
          <a:prstGeom prst="rect">
            <a:avLst/>
          </a:prstGeom>
        </p:spPr>
        <p:txBody>
          <a:bodyPr/>
          <a:lstStyle/>
          <a:p>
            <a:fld id="{F50D295D-4A77-4DEB-B04C-9F4282A8BC04}" type="datetime1">
              <a:rPr lang="en-US" smtClean="0"/>
              <a:pPr/>
              <a:t>3/2/13</a:t>
            </a:fld>
            <a:endParaRPr lang="en-US"/>
          </a:p>
        </p:txBody>
      </p:sp>
      <p:sp>
        <p:nvSpPr>
          <p:cNvPr id="8" name="Footer Placeholder 7"/>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9" name="Slide Number Placeholder 8"/>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rot="16200000">
            <a:off x="7551351" y="1645920"/>
            <a:ext cx="2438399" cy="365760"/>
          </a:xfrm>
          <a:prstGeom prst="rect">
            <a:avLst/>
          </a:prstGeom>
        </p:spPr>
        <p:txBody>
          <a:bodyPr/>
          <a:lstStyle/>
          <a:p>
            <a:fld id="{02B28685-4D0C-42D5-8013-B5904CD1FCBC}" type="datetime1">
              <a:rPr lang="en-US" smtClean="0"/>
              <a:pPr/>
              <a:t>3/2/13</a:t>
            </a:fld>
            <a:endParaRPr lang="en-US"/>
          </a:p>
        </p:txBody>
      </p:sp>
      <p:sp>
        <p:nvSpPr>
          <p:cNvPr id="4" name="Footer Placeholder 3"/>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5" name="Slide Number Placeholder 4"/>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rot="16200000">
            <a:off x="7551351" y="1645920"/>
            <a:ext cx="2438399" cy="365760"/>
          </a:xfrm>
          <a:prstGeom prst="rect">
            <a:avLst/>
          </a:prstGeom>
        </p:spPr>
        <p:txBody>
          <a:bodyPr/>
          <a:lstStyle/>
          <a:p>
            <a:fld id="{FDF226C0-9885-4BA9-BBFA-A52CBFEBB775}" type="datetime1">
              <a:rPr lang="en-US" smtClean="0"/>
              <a:pPr/>
              <a:t>3/2/13</a:t>
            </a:fld>
            <a:endParaRPr lang="en-US"/>
          </a:p>
        </p:txBody>
      </p:sp>
      <p:sp>
        <p:nvSpPr>
          <p:cNvPr id="3" name="Footer Placeholder 2"/>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4" name="Slide Number Placeholder 3"/>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16200000">
            <a:off x="7551351" y="1645920"/>
            <a:ext cx="2438399" cy="365760"/>
          </a:xfrm>
          <a:prstGeom prst="rect">
            <a:avLst/>
          </a:prstGeom>
        </p:spPr>
        <p:txBody>
          <a:bodyPr/>
          <a:lstStyle/>
          <a:p>
            <a:fld id="{EBEE1B38-C5EB-4D66-9137-0AFE9CDEDE8F}" type="datetime1">
              <a:rPr lang="en-US" smtClean="0"/>
              <a:pPr/>
              <a:t>3/2/13</a:t>
            </a:fld>
            <a:endParaRPr lang="en-US"/>
          </a:p>
        </p:txBody>
      </p:sp>
      <p:sp>
        <p:nvSpPr>
          <p:cNvPr id="6" name="Footer Placeholder 5"/>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7" name="Slide Number Placeholder 6"/>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a:xfrm rot="16200000">
            <a:off x="7551351" y="1645920"/>
            <a:ext cx="2438399" cy="365760"/>
          </a:xfrm>
          <a:prstGeom prst="rect">
            <a:avLst/>
          </a:prstGeom>
        </p:spPr>
        <p:txBody>
          <a:bodyPr/>
          <a:lstStyle/>
          <a:p>
            <a:fld id="{327B613C-1AD7-49D3-885D-F654C5CDBAA6}" type="datetime1">
              <a:rPr lang="en-US" smtClean="0"/>
              <a:pPr/>
              <a:t>3/2/13</a:t>
            </a:fld>
            <a:endParaRPr lang="en-US" dirty="0"/>
          </a:p>
        </p:txBody>
      </p:sp>
      <p:sp>
        <p:nvSpPr>
          <p:cNvPr id="9" name="Slide Number Placeholder 8"/>
          <p:cNvSpPr>
            <a:spLocks noGrp="1"/>
          </p:cNvSpPr>
          <p:nvPr>
            <p:ph type="sldNum" sz="quarter" idx="11"/>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dirty="0"/>
          </a:p>
        </p:txBody>
      </p:sp>
      <p:sp>
        <p:nvSpPr>
          <p:cNvPr id="10" name="Footer Placeholder 9"/>
          <p:cNvSpPr>
            <a:spLocks noGrp="1"/>
          </p:cNvSpPr>
          <p:nvPr>
            <p:ph type="ftr" sz="quarter" idx="12"/>
          </p:nvPr>
        </p:nvSpPr>
        <p:spPr>
          <a:xfrm rot="16200000">
            <a:off x="7586910" y="4048760"/>
            <a:ext cx="2367281" cy="365760"/>
          </a:xfrm>
          <a:prstGeom prst="rect">
            <a:avLst/>
          </a:prstGeom>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fld id="{58FB4290-6522-4139-852E-05BD9E7F0D2E}" type="datetime1">
              <a:rPr lang="en-US" smtClean="0"/>
              <a:pPr/>
              <a:t>3/2/13</a:t>
            </a:fld>
            <a:endParaRPr lang="en-US"/>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6" name="Slide Number Placeholder 5"/>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6200000">
            <a:off x="7551351" y="1645920"/>
            <a:ext cx="2438399" cy="365760"/>
          </a:xfrm>
          <a:prstGeom prst="rect">
            <a:avLst/>
          </a:prstGeom>
        </p:spPr>
        <p:txBody>
          <a:bodyPr/>
          <a:lstStyle/>
          <a:p>
            <a:fld id="{AAB955F9-81EA-47C5-8059-9E5C2B437C70}" type="datetime1">
              <a:rPr lang="en-US" smtClean="0"/>
              <a:pPr/>
              <a:t>3/2/13</a:t>
            </a:fld>
            <a:endParaRPr lang="en-US"/>
          </a:p>
        </p:txBody>
      </p:sp>
      <p:sp>
        <p:nvSpPr>
          <p:cNvPr id="5" name="Footer Placeholder 4"/>
          <p:cNvSpPr>
            <a:spLocks noGrp="1"/>
          </p:cNvSpPr>
          <p:nvPr>
            <p:ph type="ftr" sz="quarter" idx="11"/>
          </p:nvPr>
        </p:nvSpPr>
        <p:spPr>
          <a:xfrm rot="16200000">
            <a:off x="7586910" y="4048760"/>
            <a:ext cx="2367281" cy="365760"/>
          </a:xfrm>
          <a:prstGeom prst="rect">
            <a:avLst/>
          </a:prstGeom>
        </p:spPr>
        <p:txBody>
          <a:bodyPr/>
          <a:lstStyle/>
          <a:p>
            <a:endParaRPr lang="en-US"/>
          </a:p>
        </p:txBody>
      </p:sp>
      <p:sp>
        <p:nvSpPr>
          <p:cNvPr id="6" name="Slide Number Placeholder 5"/>
          <p:cNvSpPr>
            <a:spLocks noGrp="1"/>
          </p:cNvSpPr>
          <p:nvPr>
            <p:ph type="sldNum" sz="quarter" idx="12"/>
          </p:nvPr>
        </p:nvSpPr>
        <p:spPr>
          <a:xfrm>
            <a:off x="8531788" y="5648960"/>
            <a:ext cx="548640" cy="396240"/>
          </a:xfrm>
          <a:prstGeom prst="bracketPair">
            <a:avLst>
              <a:gd name="adj" fmla="val 17949"/>
            </a:avLst>
          </a:prstGeom>
        </p:spPr>
        <p:txBody>
          <a:bodyPr/>
          <a:lstStyle/>
          <a:p>
            <a:fld id="{6E2D2B3B-882E-40F3-A32F-6DD51691504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93100" cy="1143000"/>
          </a:xfrm>
          <a:prstGeom prst="rect">
            <a:avLst/>
          </a:prstGeom>
        </p:spPr>
        <p:txBody>
          <a:bodyPr vert="horz" lIns="91440" tIns="45720" rIns="91440" bIns="45720" rtlCol="0" anchor="ctr">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93100" cy="48006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hf sldNum="0"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Every Perfect Gift is from Above</a:t>
            </a:r>
            <a:endParaRPr lang="en-US" sz="6000" dirty="0"/>
          </a:p>
        </p:txBody>
      </p:sp>
      <p:sp>
        <p:nvSpPr>
          <p:cNvPr id="3" name="Subtitle 2"/>
          <p:cNvSpPr>
            <a:spLocks noGrp="1"/>
          </p:cNvSpPr>
          <p:nvPr>
            <p:ph type="subTitle" idx="1"/>
          </p:nvPr>
        </p:nvSpPr>
        <p:spPr/>
        <p:txBody>
          <a:bodyPr>
            <a:normAutofit/>
          </a:bodyPr>
          <a:lstStyle/>
          <a:p>
            <a:r>
              <a:rPr lang="en-US" sz="2400" dirty="0" smtClean="0"/>
              <a:t>James 1:16-18</a:t>
            </a:r>
            <a:endParaRPr lang="en-US" sz="2400" dirty="0"/>
          </a:p>
        </p:txBody>
      </p:sp>
    </p:spTree>
    <p:extLst>
      <p:ext uri="{BB962C8B-B14F-4D97-AF65-F5344CB8AC3E}">
        <p14:creationId xmlns:p14="http://schemas.microsoft.com/office/powerpoint/2010/main" val="3920815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James 1:16-18</a:t>
            </a:r>
            <a:endParaRPr lang="en-US" dirty="0"/>
          </a:p>
        </p:txBody>
      </p:sp>
      <p:sp>
        <p:nvSpPr>
          <p:cNvPr id="6" name="Content Placeholder 5"/>
          <p:cNvSpPr>
            <a:spLocks noGrp="1"/>
          </p:cNvSpPr>
          <p:nvPr>
            <p:ph idx="1"/>
          </p:nvPr>
        </p:nvSpPr>
        <p:spPr/>
        <p:txBody>
          <a:bodyPr>
            <a:noAutofit/>
          </a:bodyPr>
          <a:lstStyle/>
          <a:p>
            <a:pPr marL="628650" indent="-514350">
              <a:buAutoNum type="arabicPlain" startAt="16"/>
            </a:pPr>
            <a:r>
              <a:rPr lang="en-US" sz="2800" dirty="0" smtClean="0"/>
              <a:t>Do </a:t>
            </a:r>
            <a:r>
              <a:rPr lang="en-US" sz="2800" dirty="0"/>
              <a:t>not be deceived, my beloved brethren. </a:t>
            </a:r>
            <a:endParaRPr lang="en-US" sz="2800" dirty="0" smtClean="0"/>
          </a:p>
          <a:p>
            <a:pPr marL="628650" indent="-514350">
              <a:buAutoNum type="arabicPlain" startAt="16"/>
            </a:pPr>
            <a:endParaRPr lang="en-US" sz="2800" dirty="0"/>
          </a:p>
          <a:p>
            <a:pPr marL="628650" indent="-514350">
              <a:buAutoNum type="arabicPlain" startAt="16"/>
            </a:pPr>
            <a:r>
              <a:rPr lang="en-US" sz="2800" dirty="0" smtClean="0"/>
              <a:t>Every </a:t>
            </a:r>
            <a:r>
              <a:rPr lang="en-US" sz="2800" dirty="0"/>
              <a:t>good thing given and every perfect gift is from above, coming down from the Father of lights, with whom there is no variation or shifting </a:t>
            </a:r>
            <a:r>
              <a:rPr lang="en-US" sz="2800" dirty="0" smtClean="0"/>
              <a:t>shadow.</a:t>
            </a:r>
          </a:p>
          <a:p>
            <a:pPr marL="628650" indent="-514350">
              <a:buAutoNum type="arabicPlain" startAt="16"/>
            </a:pPr>
            <a:endParaRPr lang="en-US" sz="2800" dirty="0" smtClean="0"/>
          </a:p>
          <a:p>
            <a:pPr marL="628650" indent="-514350">
              <a:buAutoNum type="arabicPlain" startAt="16"/>
            </a:pPr>
            <a:r>
              <a:rPr lang="en-US" sz="2800" dirty="0" smtClean="0"/>
              <a:t>In </a:t>
            </a:r>
            <a:r>
              <a:rPr lang="en-US" sz="2800" dirty="0"/>
              <a:t>the exercise of His will He brought us forth by the word of truth, so that we would be a kind of first fruits among His creatures. </a:t>
            </a:r>
          </a:p>
        </p:txBody>
      </p:sp>
    </p:spTree>
    <p:extLst>
      <p:ext uri="{BB962C8B-B14F-4D97-AF65-F5344CB8AC3E}">
        <p14:creationId xmlns:p14="http://schemas.microsoft.com/office/powerpoint/2010/main" val="2656484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a:t>
            </a:r>
            <a:r>
              <a:rPr lang="en-US" dirty="0" smtClean="0"/>
              <a:t>not be </a:t>
            </a:r>
            <a:r>
              <a:rPr lang="en-US" dirty="0" smtClean="0"/>
              <a:t>Deceived”</a:t>
            </a:r>
            <a:endParaRPr lang="en-US" dirty="0"/>
          </a:p>
        </p:txBody>
      </p:sp>
      <p:sp>
        <p:nvSpPr>
          <p:cNvPr id="3" name="Content Placeholder 2"/>
          <p:cNvSpPr>
            <a:spLocks noGrp="1"/>
          </p:cNvSpPr>
          <p:nvPr>
            <p:ph idx="1"/>
          </p:nvPr>
        </p:nvSpPr>
        <p:spPr/>
        <p:txBody>
          <a:bodyPr>
            <a:normAutofit/>
          </a:bodyPr>
          <a:lstStyle/>
          <a:p>
            <a:r>
              <a:rPr lang="en-US" sz="2400" b="1" dirty="0" smtClean="0"/>
              <a:t>“deceived” </a:t>
            </a:r>
            <a:r>
              <a:rPr lang="en-US" sz="2400" dirty="0" smtClean="0"/>
              <a:t>– </a:t>
            </a:r>
            <a:r>
              <a:rPr lang="en-US" sz="2400" i="1" dirty="0" err="1" smtClean="0"/>
              <a:t>planáō</a:t>
            </a:r>
            <a:r>
              <a:rPr lang="en-US" sz="2400" i="1" dirty="0" smtClean="0"/>
              <a:t> - </a:t>
            </a:r>
            <a:r>
              <a:rPr lang="en-US" sz="2400" dirty="0"/>
              <a:t>a </a:t>
            </a:r>
            <a:r>
              <a:rPr lang="en-US" sz="2400" dirty="0" smtClean="0"/>
              <a:t>wandering, </a:t>
            </a:r>
            <a:r>
              <a:rPr lang="en-US" sz="2400" dirty="0"/>
              <a:t>lead </a:t>
            </a:r>
            <a:r>
              <a:rPr lang="en-US" sz="2400" dirty="0" smtClean="0"/>
              <a:t>astray</a:t>
            </a:r>
            <a:r>
              <a:rPr lang="en-US" sz="2400" dirty="0" smtClean="0"/>
              <a:t>.</a:t>
            </a:r>
            <a:endParaRPr lang="en-US" sz="2400" dirty="0" smtClean="0"/>
          </a:p>
          <a:p>
            <a:r>
              <a:rPr lang="en-US" sz="2400" dirty="0"/>
              <a:t>The words </a:t>
            </a:r>
            <a:r>
              <a:rPr lang="en-US" sz="2400" dirty="0" smtClean="0"/>
              <a:t>“</a:t>
            </a:r>
            <a:r>
              <a:rPr lang="en-US" sz="2400" i="1" dirty="0" smtClean="0"/>
              <a:t>do </a:t>
            </a:r>
            <a:r>
              <a:rPr lang="en-US" sz="2400" i="1" dirty="0"/>
              <a:t>not be </a:t>
            </a:r>
            <a:r>
              <a:rPr lang="en-US" sz="2400" i="1" dirty="0" smtClean="0"/>
              <a:t>deceived” </a:t>
            </a:r>
            <a:r>
              <a:rPr lang="en-US" sz="2400" dirty="0"/>
              <a:t>prohibit an action that is in progress. We could say, </a:t>
            </a:r>
            <a:r>
              <a:rPr lang="en-US" sz="2400" i="1" dirty="0" smtClean="0"/>
              <a:t>“stop </a:t>
            </a:r>
            <a:r>
              <a:rPr lang="en-US" sz="2400" i="1" dirty="0"/>
              <a:t>being deceived.” </a:t>
            </a:r>
            <a:endParaRPr lang="en-US" sz="2400" dirty="0" smtClean="0"/>
          </a:p>
          <a:p>
            <a:r>
              <a:rPr lang="en-US" sz="2400" dirty="0"/>
              <a:t>The same </a:t>
            </a:r>
            <a:r>
              <a:rPr lang="en-US" sz="2400" i="1" dirty="0" smtClean="0"/>
              <a:t>“do </a:t>
            </a:r>
            <a:r>
              <a:rPr lang="en-US" sz="2400" i="1" dirty="0"/>
              <a:t>not be deceived" </a:t>
            </a:r>
            <a:r>
              <a:rPr lang="en-US" sz="2400" dirty="0"/>
              <a:t>expression occurs in 1 </a:t>
            </a:r>
            <a:r>
              <a:rPr lang="en-US" sz="2400" dirty="0" smtClean="0"/>
              <a:t>Cor. </a:t>
            </a:r>
            <a:r>
              <a:rPr lang="en-US" sz="2400" dirty="0"/>
              <a:t>6:9; 15:33; </a:t>
            </a:r>
            <a:r>
              <a:rPr lang="en-US" sz="2400" dirty="0" smtClean="0"/>
              <a:t>Gal. </a:t>
            </a:r>
            <a:r>
              <a:rPr lang="en-US" sz="2400" dirty="0"/>
              <a:t>6:7; and 1 </a:t>
            </a:r>
            <a:r>
              <a:rPr lang="en-US" sz="2400" dirty="0" smtClean="0"/>
              <a:t>Jn. </a:t>
            </a:r>
            <a:r>
              <a:rPr lang="en-US" sz="2400" dirty="0"/>
              <a:t>3:7. </a:t>
            </a:r>
            <a:r>
              <a:rPr lang="en-US" sz="2400" dirty="0" smtClean="0"/>
              <a:t>God </a:t>
            </a:r>
            <a:r>
              <a:rPr lang="en-US" sz="2400" dirty="0"/>
              <a:t>definitely is not the author of </a:t>
            </a:r>
            <a:r>
              <a:rPr lang="en-US" sz="2400" dirty="0" smtClean="0"/>
              <a:t>deception. </a:t>
            </a:r>
            <a:endParaRPr lang="en-US" sz="2400" dirty="0" smtClean="0"/>
          </a:p>
          <a:p>
            <a:r>
              <a:rPr lang="en-US" sz="2400" dirty="0" smtClean="0"/>
              <a:t>Knowing the scriptures and how the life of Christ is in us, is a key part to overcome the </a:t>
            </a:r>
            <a:r>
              <a:rPr lang="en-US" sz="2400" dirty="0" smtClean="0"/>
              <a:t>temptations (deception) </a:t>
            </a:r>
            <a:r>
              <a:rPr lang="en-US" sz="2400" dirty="0" smtClean="0"/>
              <a:t>of the sin nature. </a:t>
            </a:r>
            <a:endParaRPr lang="en-US" sz="2400" dirty="0" smtClean="0"/>
          </a:p>
          <a:p>
            <a:r>
              <a:rPr lang="en-US" sz="2400" dirty="0" smtClean="0"/>
              <a:t>2 </a:t>
            </a:r>
            <a:r>
              <a:rPr lang="en-US" sz="2400" dirty="0" smtClean="0"/>
              <a:t>Tim 2:15 </a:t>
            </a:r>
            <a:r>
              <a:rPr lang="en-US" sz="2400" i="1" dirty="0" smtClean="0"/>
              <a:t>“</a:t>
            </a:r>
            <a:r>
              <a:rPr lang="en-US" sz="2400" i="1" dirty="0"/>
              <a:t>Be diligent to present yourself approved to God as a workman who does not need to be ashamed, accurately handling the word of </a:t>
            </a:r>
            <a:r>
              <a:rPr lang="en-US" sz="2400" i="1" dirty="0" smtClean="0"/>
              <a:t>truth”. </a:t>
            </a:r>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rgbClr val="95A39D"/>
                </a:solidFill>
              </a:rPr>
              <a:t>James 1:16</a:t>
            </a:r>
            <a:endParaRPr lang="en-US" sz="1800" dirty="0">
              <a:solidFill>
                <a:srgbClr val="95A39D"/>
              </a:solidFill>
            </a:endParaRPr>
          </a:p>
        </p:txBody>
      </p:sp>
    </p:spTree>
    <p:extLst>
      <p:ext uri="{BB962C8B-B14F-4D97-AF65-F5344CB8AC3E}">
        <p14:creationId xmlns:p14="http://schemas.microsoft.com/office/powerpoint/2010/main" val="846458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“Beloved Brethren”</a:t>
            </a:r>
            <a:endParaRPr lang="en-US" dirty="0"/>
          </a:p>
        </p:txBody>
      </p:sp>
      <p:sp>
        <p:nvSpPr>
          <p:cNvPr id="3" name="Content Placeholder 2"/>
          <p:cNvSpPr>
            <a:spLocks noGrp="1"/>
          </p:cNvSpPr>
          <p:nvPr>
            <p:ph idx="1"/>
          </p:nvPr>
        </p:nvSpPr>
        <p:spPr/>
        <p:txBody>
          <a:bodyPr>
            <a:normAutofit/>
          </a:bodyPr>
          <a:lstStyle/>
          <a:p>
            <a:r>
              <a:rPr lang="en-US" sz="2400" b="1" dirty="0" smtClean="0"/>
              <a:t>“beloved” </a:t>
            </a:r>
            <a:r>
              <a:rPr lang="en-US" sz="2400" dirty="0" smtClean="0"/>
              <a:t>– </a:t>
            </a:r>
            <a:r>
              <a:rPr lang="en-US" sz="2400" i="1" dirty="0" err="1" smtClean="0"/>
              <a:t>agapētós</a:t>
            </a:r>
            <a:r>
              <a:rPr lang="en-US" sz="2400" i="1" dirty="0" smtClean="0"/>
              <a:t> – </a:t>
            </a:r>
            <a:r>
              <a:rPr lang="en-US" sz="2400" dirty="0" smtClean="0"/>
              <a:t>Beloved, dear, but spoken only of Christians as united with God or with each other in the bonds of holy love. </a:t>
            </a:r>
            <a:endParaRPr lang="en-US" sz="2400" b="1" dirty="0" smtClean="0"/>
          </a:p>
          <a:p>
            <a:r>
              <a:rPr lang="en-US" sz="2400" b="1" dirty="0" smtClean="0"/>
              <a:t>“brethren” </a:t>
            </a:r>
            <a:r>
              <a:rPr lang="en-US" sz="2400" dirty="0" smtClean="0"/>
              <a:t>– </a:t>
            </a:r>
            <a:r>
              <a:rPr lang="en-US" sz="2400" i="1" dirty="0" err="1" smtClean="0"/>
              <a:t>adelphós</a:t>
            </a:r>
            <a:r>
              <a:rPr lang="en-US" sz="2400" b="1" i="1" dirty="0" smtClean="0"/>
              <a:t> </a:t>
            </a:r>
            <a:r>
              <a:rPr lang="en-US" sz="2400" i="1" dirty="0" smtClean="0"/>
              <a:t>– </a:t>
            </a:r>
            <a:r>
              <a:rPr lang="en-US" sz="2400" dirty="0" smtClean="0"/>
              <a:t>believers understood as one’s own siblings in God’s </a:t>
            </a:r>
            <a:r>
              <a:rPr lang="en-US" sz="2400" dirty="0" smtClean="0"/>
              <a:t>family.</a:t>
            </a:r>
            <a:endParaRPr lang="en-US" sz="2400" dirty="0"/>
          </a:p>
          <a:p>
            <a:r>
              <a:rPr lang="en-US" sz="2400" dirty="0" smtClean="0"/>
              <a:t>James knew of instances where his brothers in the faith were being deceived and is setting out to correct their doctrine by pointing them back to the Lord and His Word.</a:t>
            </a:r>
            <a:endParaRPr lang="en-US" sz="2400"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rgbClr val="95A39D"/>
                </a:solidFill>
              </a:rPr>
              <a:t>James 1:16</a:t>
            </a:r>
            <a:endParaRPr lang="en-US" sz="1800" dirty="0">
              <a:solidFill>
                <a:srgbClr val="95A39D"/>
              </a:solidFill>
            </a:endParaRPr>
          </a:p>
        </p:txBody>
      </p:sp>
    </p:spTree>
    <p:extLst>
      <p:ext uri="{BB962C8B-B14F-4D97-AF65-F5344CB8AC3E}">
        <p14:creationId xmlns:p14="http://schemas.microsoft.com/office/powerpoint/2010/main" val="1974418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“Every good thing given and every perfect gift </a:t>
            </a:r>
            <a:r>
              <a:rPr lang="en-US" sz="3200" dirty="0" smtClean="0"/>
              <a:t>…”</a:t>
            </a:r>
            <a:endParaRPr lang="en-US" sz="3200" dirty="0"/>
          </a:p>
        </p:txBody>
      </p:sp>
      <p:sp>
        <p:nvSpPr>
          <p:cNvPr id="3" name="Content Placeholder 2"/>
          <p:cNvSpPr>
            <a:spLocks noGrp="1"/>
          </p:cNvSpPr>
          <p:nvPr>
            <p:ph idx="1"/>
          </p:nvPr>
        </p:nvSpPr>
        <p:spPr/>
        <p:txBody>
          <a:bodyPr>
            <a:noAutofit/>
          </a:bodyPr>
          <a:lstStyle/>
          <a:p>
            <a:r>
              <a:rPr lang="en-US" sz="2400" b="1" dirty="0" smtClean="0"/>
              <a:t>giving</a:t>
            </a:r>
            <a:r>
              <a:rPr lang="en-US" sz="2400" dirty="0" smtClean="0"/>
              <a:t> </a:t>
            </a:r>
            <a:r>
              <a:rPr lang="en-US" sz="2400" dirty="0" smtClean="0"/>
              <a:t>-</a:t>
            </a:r>
            <a:r>
              <a:rPr lang="en-US" sz="2400" b="1" dirty="0" smtClean="0"/>
              <a:t> </a:t>
            </a:r>
            <a:r>
              <a:rPr lang="en-US" sz="2400" i="1" dirty="0" err="1" smtClean="0"/>
              <a:t>dósis</a:t>
            </a:r>
            <a:r>
              <a:rPr lang="en-US" sz="2400" i="1" dirty="0" smtClean="0"/>
              <a:t> - </a:t>
            </a:r>
            <a:r>
              <a:rPr lang="en-US" sz="2400" dirty="0" smtClean="0"/>
              <a:t>gift</a:t>
            </a:r>
            <a:r>
              <a:rPr lang="en-US" sz="2400" dirty="0"/>
              <a:t>, the act of human or divine </a:t>
            </a:r>
            <a:r>
              <a:rPr lang="en-US" sz="2400" dirty="0" smtClean="0"/>
              <a:t>giving</a:t>
            </a:r>
            <a:endParaRPr lang="en-US" sz="2400" b="1" dirty="0" smtClean="0"/>
          </a:p>
          <a:p>
            <a:r>
              <a:rPr lang="en-US" sz="2400" b="1" dirty="0" smtClean="0"/>
              <a:t>gift </a:t>
            </a:r>
            <a:r>
              <a:rPr lang="en-US" sz="2400" i="1" dirty="0" smtClean="0"/>
              <a:t>- </a:t>
            </a:r>
            <a:r>
              <a:rPr lang="en-US" sz="2400" i="1" dirty="0" err="1" smtClean="0"/>
              <a:t>dṓrēma</a:t>
            </a:r>
            <a:r>
              <a:rPr lang="en-US" sz="2400" i="1" dirty="0" smtClean="0"/>
              <a:t> - </a:t>
            </a:r>
            <a:r>
              <a:rPr lang="en-US" sz="2400" dirty="0"/>
              <a:t>to make a gift. The thing given. The suffix </a:t>
            </a:r>
            <a:r>
              <a:rPr lang="en-US" sz="2400" dirty="0" smtClean="0"/>
              <a:t>-</a:t>
            </a:r>
            <a:r>
              <a:rPr lang="en-US" sz="2400" i="1" dirty="0" smtClean="0"/>
              <a:t>ma </a:t>
            </a:r>
            <a:r>
              <a:rPr lang="en-US" sz="2400" dirty="0"/>
              <a:t>makes it the result of </a:t>
            </a:r>
            <a:r>
              <a:rPr lang="en-US" sz="2400" i="1" dirty="0" err="1" smtClean="0"/>
              <a:t>dósis</a:t>
            </a:r>
            <a:endParaRPr lang="en-US" sz="2400" dirty="0"/>
          </a:p>
          <a:p>
            <a:r>
              <a:rPr lang="en-US" sz="2400" dirty="0" smtClean="0"/>
              <a:t>This phrase has </a:t>
            </a:r>
            <a:r>
              <a:rPr lang="en-US" sz="2400" dirty="0"/>
              <a:t>a poetic cadence in Greek. </a:t>
            </a:r>
            <a:r>
              <a:rPr lang="en-US" sz="2400" dirty="0" smtClean="0"/>
              <a:t>It is literally</a:t>
            </a:r>
            <a:r>
              <a:rPr lang="en-US" sz="2400" dirty="0"/>
              <a:t>, </a:t>
            </a:r>
            <a:r>
              <a:rPr lang="en-US" sz="2400" i="1" dirty="0"/>
              <a:t>“every good act of giving (</a:t>
            </a:r>
            <a:r>
              <a:rPr lang="en-US" sz="2400" i="1" dirty="0" err="1"/>
              <a:t>dosis</a:t>
            </a:r>
            <a:r>
              <a:rPr lang="en-US" sz="2400" i="1" dirty="0"/>
              <a:t>) and every perfect gift (</a:t>
            </a:r>
            <a:r>
              <a:rPr lang="en-US" sz="2400" i="1" dirty="0" err="1"/>
              <a:t>dōrēma</a:t>
            </a:r>
            <a:r>
              <a:rPr lang="en-US" sz="2400" i="1" dirty="0"/>
              <a:t>) is from above</a:t>
            </a:r>
            <a:r>
              <a:rPr lang="en-US" sz="2400" i="1" dirty="0" smtClean="0"/>
              <a:t>.</a:t>
            </a:r>
            <a:r>
              <a:rPr lang="en-US" sz="2400" i="1" dirty="0" smtClean="0"/>
              <a:t>”</a:t>
            </a:r>
          </a:p>
          <a:p>
            <a:r>
              <a:rPr lang="en-US" sz="2400" dirty="0" smtClean="0"/>
              <a:t>Both God’s giving and his gift are a part of what is in view here.  It’s the connected pair of the act and the thing.</a:t>
            </a:r>
            <a:endParaRPr lang="en-US" sz="2400" dirty="0"/>
          </a:p>
          <a:p>
            <a:r>
              <a:rPr lang="en-US" sz="2400" dirty="0" smtClean="0"/>
              <a:t>God </a:t>
            </a:r>
            <a:r>
              <a:rPr lang="en-US" sz="2400" dirty="0"/>
              <a:t>is </a:t>
            </a:r>
            <a:r>
              <a:rPr lang="en-US" sz="2400" dirty="0" smtClean="0"/>
              <a:t>the </a:t>
            </a:r>
            <a:r>
              <a:rPr lang="en-US" sz="2400" dirty="0"/>
              <a:t>giver of good </a:t>
            </a:r>
            <a:r>
              <a:rPr lang="en-US" sz="2400" dirty="0" smtClean="0"/>
              <a:t>gifts (Ps 85</a:t>
            </a:r>
            <a:r>
              <a:rPr lang="en-US" sz="2400" dirty="0"/>
              <a:t>:</a:t>
            </a:r>
            <a:r>
              <a:rPr lang="en-US" sz="2400" dirty="0" smtClean="0"/>
              <a:t>12), </a:t>
            </a:r>
            <a:r>
              <a:rPr lang="en-US" sz="2400" dirty="0"/>
              <a:t>and each gift from Him is </a:t>
            </a:r>
            <a:r>
              <a:rPr lang="en-US" sz="2400" dirty="0" smtClean="0"/>
              <a:t>perfect in quality. </a:t>
            </a:r>
            <a:endParaRPr lang="en-US" sz="2400" dirty="0"/>
          </a:p>
          <a:p>
            <a:pPr marL="114300" indent="0">
              <a:buNone/>
            </a:pPr>
            <a:endParaRPr lang="en-US" sz="2400" dirty="0" smtClean="0"/>
          </a:p>
          <a:p>
            <a:pPr marL="114300" indent="0">
              <a:buNone/>
            </a:pPr>
            <a:endParaRPr lang="en-US" sz="2400" dirty="0" smtClean="0"/>
          </a:p>
          <a:p>
            <a:pPr marL="114300" indent="0">
              <a:buNone/>
            </a:pPr>
            <a:endParaRPr lang="en-US" sz="2400"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rgbClr val="95A39D"/>
                </a:solidFill>
              </a:rPr>
              <a:t>James 1:17</a:t>
            </a:r>
            <a:endParaRPr lang="en-US" sz="1800" dirty="0">
              <a:solidFill>
                <a:srgbClr val="95A39D"/>
              </a:solidFill>
            </a:endParaRPr>
          </a:p>
        </p:txBody>
      </p:sp>
    </p:spTree>
    <p:extLst>
      <p:ext uri="{BB962C8B-B14F-4D97-AF65-F5344CB8AC3E}">
        <p14:creationId xmlns:p14="http://schemas.microsoft.com/office/powerpoint/2010/main" val="86452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The Gifts of God</a:t>
            </a:r>
            <a:endParaRPr lang="en-US" sz="4400" dirty="0"/>
          </a:p>
        </p:txBody>
      </p:sp>
      <p:sp>
        <p:nvSpPr>
          <p:cNvPr id="3" name="Content Placeholder 2"/>
          <p:cNvSpPr>
            <a:spLocks noGrp="1"/>
          </p:cNvSpPr>
          <p:nvPr>
            <p:ph idx="1"/>
          </p:nvPr>
        </p:nvSpPr>
        <p:spPr/>
        <p:txBody>
          <a:bodyPr numCol="1">
            <a:normAutofit/>
          </a:bodyPr>
          <a:lstStyle/>
          <a:p>
            <a:pPr marL="114300" indent="0">
              <a:buNone/>
            </a:pPr>
            <a:r>
              <a:rPr lang="en-US" sz="2400" dirty="0" smtClean="0"/>
              <a:t>Henry M. Morris has a paper called – “The Gifts of God” that is a great study in this area</a:t>
            </a:r>
            <a:r>
              <a:rPr lang="en-US" sz="2400" dirty="0" smtClean="0"/>
              <a:t>:</a:t>
            </a:r>
            <a:endParaRPr lang="en-US" sz="2400" dirty="0"/>
          </a:p>
          <a:p>
            <a:r>
              <a:rPr lang="en-US" sz="2400" dirty="0" smtClean="0"/>
              <a:t>http</a:t>
            </a:r>
            <a:r>
              <a:rPr lang="en-US" sz="2400" dirty="0"/>
              <a:t>://</a:t>
            </a:r>
            <a:r>
              <a:rPr lang="en-US" sz="2400" dirty="0" err="1"/>
              <a:t>www.icr.org</a:t>
            </a:r>
            <a:r>
              <a:rPr lang="en-US" sz="2400" dirty="0"/>
              <a:t>/home/resources/</a:t>
            </a:r>
            <a:r>
              <a:rPr lang="en-US" sz="2400" dirty="0" err="1"/>
              <a:t>resources_tracts_tgog</a:t>
            </a:r>
            <a:r>
              <a:rPr lang="en-US" sz="2400" dirty="0"/>
              <a:t>/</a:t>
            </a:r>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rgbClr val="95A39D"/>
                </a:solidFill>
              </a:rPr>
              <a:t>James 1:17</a:t>
            </a:r>
            <a:endParaRPr lang="en-US" sz="1800" dirty="0">
              <a:solidFill>
                <a:srgbClr val="95A39D"/>
              </a:solidFill>
            </a:endParaRPr>
          </a:p>
        </p:txBody>
      </p:sp>
    </p:spTree>
    <p:extLst>
      <p:ext uri="{BB962C8B-B14F-4D97-AF65-F5344CB8AC3E}">
        <p14:creationId xmlns:p14="http://schemas.microsoft.com/office/powerpoint/2010/main" val="57847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“Coming </a:t>
            </a:r>
            <a:r>
              <a:rPr lang="en-US" sz="4000" dirty="0" smtClean="0"/>
              <a:t>down </a:t>
            </a:r>
            <a:r>
              <a:rPr lang="en-US" sz="4000" dirty="0"/>
              <a:t>from the Father of </a:t>
            </a:r>
            <a:r>
              <a:rPr lang="en-US" sz="4000" dirty="0" smtClean="0"/>
              <a:t>lights”</a:t>
            </a:r>
            <a:endParaRPr lang="en-US" sz="4000" dirty="0"/>
          </a:p>
        </p:txBody>
      </p:sp>
      <p:sp>
        <p:nvSpPr>
          <p:cNvPr id="3" name="Content Placeholder 2"/>
          <p:cNvSpPr>
            <a:spLocks noGrp="1"/>
          </p:cNvSpPr>
          <p:nvPr>
            <p:ph idx="1"/>
          </p:nvPr>
        </p:nvSpPr>
        <p:spPr/>
        <p:txBody>
          <a:bodyPr>
            <a:normAutofit fontScale="92500" lnSpcReduction="20000"/>
          </a:bodyPr>
          <a:lstStyle/>
          <a:p>
            <a:r>
              <a:rPr lang="en-US" sz="2500" b="1" dirty="0" smtClean="0"/>
              <a:t>Father</a:t>
            </a:r>
            <a:r>
              <a:rPr lang="en-US" sz="2500" i="1" dirty="0" smtClean="0"/>
              <a:t> </a:t>
            </a:r>
            <a:r>
              <a:rPr lang="en-US" sz="2500" i="1" dirty="0" smtClean="0"/>
              <a:t>- </a:t>
            </a:r>
            <a:r>
              <a:rPr lang="en-US" sz="2500" i="1" dirty="0" err="1" smtClean="0"/>
              <a:t>patrós</a:t>
            </a:r>
            <a:r>
              <a:rPr lang="en-US" sz="2500" i="1" dirty="0" smtClean="0"/>
              <a:t> - </a:t>
            </a:r>
            <a:r>
              <a:rPr lang="en-US" sz="2500" dirty="0"/>
              <a:t>A father, spoken generally of men and in a special sense of God. </a:t>
            </a:r>
            <a:r>
              <a:rPr lang="en-US" sz="2500" dirty="0" smtClean="0"/>
              <a:t>One </a:t>
            </a:r>
            <a:r>
              <a:rPr lang="en-US" sz="2500" dirty="0"/>
              <a:t>who combines aspects of supernatural authority and care for his </a:t>
            </a:r>
            <a:r>
              <a:rPr lang="en-US" sz="2500" dirty="0" smtClean="0"/>
              <a:t>people.</a:t>
            </a:r>
            <a:endParaRPr lang="en-US" sz="2500" dirty="0" smtClean="0"/>
          </a:p>
          <a:p>
            <a:r>
              <a:rPr lang="en-US" sz="2500" b="1" dirty="0"/>
              <a:t>l</a:t>
            </a:r>
            <a:r>
              <a:rPr lang="en-US" sz="2500" b="1" dirty="0" smtClean="0"/>
              <a:t>ights</a:t>
            </a:r>
            <a:r>
              <a:rPr lang="en-US" sz="2500" i="1" dirty="0" smtClean="0"/>
              <a:t> - </a:t>
            </a:r>
            <a:r>
              <a:rPr lang="en-US" sz="2500" i="1" dirty="0" err="1" smtClean="0"/>
              <a:t>phṓs</a:t>
            </a:r>
            <a:r>
              <a:rPr lang="en-US" sz="2500" b="1" i="1" dirty="0" smtClean="0"/>
              <a:t> - </a:t>
            </a:r>
            <a:r>
              <a:rPr lang="en-US" sz="2500" dirty="0" smtClean="0"/>
              <a:t>light, in </a:t>
            </a:r>
            <a:r>
              <a:rPr lang="en-US" sz="2500" dirty="0" smtClean="0"/>
              <a:t>contrast </a:t>
            </a:r>
            <a:r>
              <a:rPr lang="en-US" sz="2500" dirty="0" smtClean="0"/>
              <a:t>with darkness, usually in relationship to some source of light such as the heavenly luminaries, the sun, moon, and stars etc</a:t>
            </a:r>
            <a:r>
              <a:rPr lang="en-US" sz="2500" dirty="0" smtClean="0"/>
              <a:t>.’</a:t>
            </a:r>
            <a:endParaRPr lang="en-US" sz="2500" dirty="0"/>
          </a:p>
          <a:p>
            <a:r>
              <a:rPr lang="en-US" sz="2500" dirty="0"/>
              <a:t>One of the first recorded acts of God in scripture is that He created </a:t>
            </a:r>
            <a:r>
              <a:rPr lang="en-US" sz="2500" dirty="0" smtClean="0"/>
              <a:t>light</a:t>
            </a:r>
            <a:r>
              <a:rPr lang="en-US" sz="2500" dirty="0"/>
              <a:t> </a:t>
            </a:r>
            <a:r>
              <a:rPr lang="en-US" sz="2500" dirty="0" smtClean="0"/>
              <a:t>(</a:t>
            </a:r>
            <a:r>
              <a:rPr lang="en-US" sz="2500" dirty="0" smtClean="0"/>
              <a:t>Gen. </a:t>
            </a:r>
            <a:r>
              <a:rPr lang="en-US" sz="2500" dirty="0" smtClean="0"/>
              <a:t>1:3-5). This is also the first occurrence of giving. </a:t>
            </a:r>
          </a:p>
          <a:p>
            <a:r>
              <a:rPr lang="en-US" sz="2500" dirty="0" smtClean="0"/>
              <a:t>“God </a:t>
            </a:r>
            <a:r>
              <a:rPr lang="en-US" sz="2500" dirty="0"/>
              <a:t>placed the great lights in the heavens </a:t>
            </a:r>
            <a:r>
              <a:rPr lang="en-US" sz="2500" i="1" dirty="0"/>
              <a:t>"to give light upon the earth" </a:t>
            </a:r>
            <a:r>
              <a:rPr lang="en-US" sz="2500" dirty="0"/>
              <a:t>(</a:t>
            </a:r>
            <a:r>
              <a:rPr lang="en-US" sz="2500" dirty="0" smtClean="0"/>
              <a:t>Gen. </a:t>
            </a:r>
            <a:r>
              <a:rPr lang="en-US" sz="2500" dirty="0"/>
              <a:t>1:15). Light is the basic energy by which all creation functions but, so far as the earth is concerned, it is the particular light from the sun which energizes all earth's processes. God Himself is the Light (</a:t>
            </a:r>
            <a:r>
              <a:rPr lang="en-US" sz="2500" dirty="0" smtClean="0"/>
              <a:t>Gen. </a:t>
            </a:r>
            <a:r>
              <a:rPr lang="en-US" sz="2500" dirty="0"/>
              <a:t>1:3; </a:t>
            </a:r>
            <a:r>
              <a:rPr lang="en-US" sz="2500" dirty="0" smtClean="0"/>
              <a:t>I Jn. </a:t>
            </a:r>
            <a:r>
              <a:rPr lang="en-US" sz="2500" dirty="0"/>
              <a:t>1:5; </a:t>
            </a:r>
            <a:r>
              <a:rPr lang="en-US" sz="2500" dirty="0" smtClean="0"/>
              <a:t>Rev. </a:t>
            </a:r>
            <a:r>
              <a:rPr lang="en-US" sz="2500" dirty="0"/>
              <a:t>22:5) and that light antedates the sun, but He made the "lights;" He is the Father of lights</a:t>
            </a:r>
            <a:r>
              <a:rPr lang="en-US" sz="2500" dirty="0" smtClean="0"/>
              <a:t>.” </a:t>
            </a:r>
            <a:r>
              <a:rPr lang="en-US" sz="2500" dirty="0" smtClean="0"/>
              <a:t>– </a:t>
            </a:r>
            <a:r>
              <a:rPr lang="en-US" sz="2500" i="1" dirty="0" smtClean="0"/>
              <a:t>Henry M. Morris</a:t>
            </a:r>
          </a:p>
          <a:p>
            <a:pPr marL="114300" indent="0">
              <a:buNone/>
            </a:pPr>
            <a:endParaRPr lang="en-US" sz="2400" dirty="0" smtClean="0"/>
          </a:p>
        </p:txBody>
      </p:sp>
      <p:sp>
        <p:nvSpPr>
          <p:cNvPr id="5"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rgbClr val="95A39D"/>
                </a:solidFill>
              </a:rPr>
              <a:t>James 1:17</a:t>
            </a:r>
            <a:endParaRPr lang="en-US" sz="1800" dirty="0">
              <a:solidFill>
                <a:srgbClr val="95A39D"/>
              </a:solidFill>
            </a:endParaRPr>
          </a:p>
        </p:txBody>
      </p:sp>
    </p:spTree>
    <p:extLst>
      <p:ext uri="{BB962C8B-B14F-4D97-AF65-F5344CB8AC3E}">
        <p14:creationId xmlns:p14="http://schemas.microsoft.com/office/powerpoint/2010/main" val="2921840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“No </a:t>
            </a:r>
            <a:r>
              <a:rPr lang="en-US" sz="4400" dirty="0" smtClean="0"/>
              <a:t>variation </a:t>
            </a:r>
            <a:r>
              <a:rPr lang="en-US" sz="4400" dirty="0"/>
              <a:t>or shifting </a:t>
            </a:r>
            <a:r>
              <a:rPr lang="en-US" sz="4400" dirty="0" smtClean="0"/>
              <a:t>shadow”</a:t>
            </a:r>
            <a:endParaRPr lang="en-US" sz="4400" dirty="0"/>
          </a:p>
        </p:txBody>
      </p:sp>
      <p:sp>
        <p:nvSpPr>
          <p:cNvPr id="3" name="Content Placeholder 2"/>
          <p:cNvSpPr>
            <a:spLocks noGrp="1"/>
          </p:cNvSpPr>
          <p:nvPr>
            <p:ph idx="1"/>
          </p:nvPr>
        </p:nvSpPr>
        <p:spPr/>
        <p:txBody>
          <a:bodyPr>
            <a:normAutofit fontScale="92500"/>
          </a:bodyPr>
          <a:lstStyle/>
          <a:p>
            <a:r>
              <a:rPr lang="en-US" sz="2800" b="1" dirty="0" smtClean="0"/>
              <a:t>no </a:t>
            </a:r>
            <a:r>
              <a:rPr lang="en-US" sz="2800" b="1" dirty="0" smtClean="0"/>
              <a:t>variation - </a:t>
            </a:r>
            <a:r>
              <a:rPr lang="en-US" sz="2800" i="1" dirty="0" err="1" smtClean="0"/>
              <a:t>ouk</a:t>
            </a:r>
            <a:r>
              <a:rPr lang="en-US" sz="2800" i="1" dirty="0" smtClean="0"/>
              <a:t> </a:t>
            </a:r>
            <a:r>
              <a:rPr lang="en-US" sz="2800" i="1" dirty="0" err="1" smtClean="0"/>
              <a:t>parallagḗ</a:t>
            </a:r>
            <a:r>
              <a:rPr lang="en-US" sz="2800" i="1" dirty="0" smtClean="0"/>
              <a:t>- </a:t>
            </a:r>
            <a:r>
              <a:rPr lang="en-US" sz="2800" dirty="0" smtClean="0"/>
              <a:t>no</a:t>
            </a:r>
            <a:r>
              <a:rPr lang="en-US" sz="2800" i="1" dirty="0" smtClean="0"/>
              <a:t> </a:t>
            </a:r>
            <a:r>
              <a:rPr lang="en-US" sz="2800" dirty="0" smtClean="0"/>
              <a:t>change </a:t>
            </a:r>
            <a:r>
              <a:rPr lang="en-US" sz="2800" dirty="0"/>
              <a:t>or variation in the nature or character of something—</a:t>
            </a:r>
            <a:r>
              <a:rPr lang="en-US" sz="2800" dirty="0" smtClean="0"/>
              <a:t>‘no change</a:t>
            </a:r>
            <a:r>
              <a:rPr lang="en-US" sz="2800" dirty="0"/>
              <a:t>.</a:t>
            </a:r>
            <a:r>
              <a:rPr lang="en-US" sz="2800" dirty="0" smtClean="0"/>
              <a:t>’</a:t>
            </a:r>
          </a:p>
          <a:p>
            <a:r>
              <a:rPr lang="en-US" sz="2800" b="1" dirty="0" smtClean="0"/>
              <a:t>shifting </a:t>
            </a:r>
            <a:r>
              <a:rPr lang="en-US" sz="2800" i="1" dirty="0" smtClean="0"/>
              <a:t>- </a:t>
            </a:r>
            <a:r>
              <a:rPr lang="en-US" sz="2800" i="1" dirty="0" err="1" smtClean="0"/>
              <a:t>tropḗ</a:t>
            </a:r>
            <a:r>
              <a:rPr lang="en-US" sz="2800" i="1" dirty="0" smtClean="0"/>
              <a:t> </a:t>
            </a:r>
            <a:r>
              <a:rPr lang="en-US" sz="2800" b="1" i="1" dirty="0" smtClean="0"/>
              <a:t>- </a:t>
            </a:r>
            <a:r>
              <a:rPr lang="en-US" sz="2800" dirty="0"/>
              <a:t>A turning, turning back as of the heavenly bodies in their </a:t>
            </a:r>
            <a:r>
              <a:rPr lang="en-US" sz="2800" dirty="0" smtClean="0"/>
              <a:t>courses</a:t>
            </a:r>
          </a:p>
          <a:p>
            <a:r>
              <a:rPr lang="en-US" sz="2800" b="1" dirty="0"/>
              <a:t>s</a:t>
            </a:r>
            <a:r>
              <a:rPr lang="en-US" sz="2800" b="1" dirty="0" smtClean="0"/>
              <a:t>hadow</a:t>
            </a:r>
            <a:r>
              <a:rPr lang="en-US" sz="2800" dirty="0" smtClean="0"/>
              <a:t> – </a:t>
            </a:r>
            <a:r>
              <a:rPr lang="en-US" sz="2800" i="1" dirty="0" err="1" smtClean="0"/>
              <a:t>aposkíasma</a:t>
            </a:r>
            <a:r>
              <a:rPr lang="en-US" sz="2800" b="1" i="1" dirty="0" smtClean="0"/>
              <a:t> - </a:t>
            </a:r>
            <a:r>
              <a:rPr lang="en-US" sz="2800" dirty="0" smtClean="0"/>
              <a:t>the </a:t>
            </a:r>
            <a:r>
              <a:rPr lang="en-US" sz="2800" dirty="0"/>
              <a:t>shape or shade cast by an object which blocks rays of light—‘shadow.</a:t>
            </a:r>
            <a:r>
              <a:rPr lang="en-US" sz="2800" dirty="0" smtClean="0"/>
              <a:t>’</a:t>
            </a:r>
          </a:p>
          <a:p>
            <a:r>
              <a:rPr lang="en-US" sz="2800" dirty="0" smtClean="0"/>
              <a:t>The </a:t>
            </a:r>
            <a:r>
              <a:rPr lang="en-US" sz="2800" dirty="0"/>
              <a:t>Lord is an everlasting God, whose plans and purposes have been set forth from before the foundation of the earth. God is not a man that He should lie. By His </a:t>
            </a:r>
            <a:r>
              <a:rPr lang="en-US" sz="2800" dirty="0" smtClean="0"/>
              <a:t>faithful character </a:t>
            </a:r>
            <a:r>
              <a:rPr lang="en-US" sz="2800" dirty="0"/>
              <a:t>we have been </a:t>
            </a:r>
            <a:r>
              <a:rPr lang="en-US" sz="2800" dirty="0" smtClean="0"/>
              <a:t>given theses gifts. </a:t>
            </a:r>
            <a:endParaRPr lang="en-US" sz="2800"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1:17</a:t>
            </a:r>
            <a:endParaRPr lang="en-US" sz="1800" dirty="0">
              <a:solidFill>
                <a:schemeClr val="accent4"/>
              </a:solidFill>
            </a:endParaRPr>
          </a:p>
        </p:txBody>
      </p:sp>
    </p:spTree>
    <p:extLst>
      <p:ext uri="{BB962C8B-B14F-4D97-AF65-F5344CB8AC3E}">
        <p14:creationId xmlns:p14="http://schemas.microsoft.com/office/powerpoint/2010/main" val="4793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“In the exercise of His will”</a:t>
            </a:r>
            <a:endParaRPr lang="en-US" sz="4400" dirty="0"/>
          </a:p>
        </p:txBody>
      </p:sp>
      <p:sp>
        <p:nvSpPr>
          <p:cNvPr id="3" name="Content Placeholder 2"/>
          <p:cNvSpPr>
            <a:spLocks noGrp="1"/>
          </p:cNvSpPr>
          <p:nvPr>
            <p:ph idx="1"/>
          </p:nvPr>
        </p:nvSpPr>
        <p:spPr/>
        <p:txBody>
          <a:bodyPr>
            <a:normAutofit lnSpcReduction="10000"/>
          </a:bodyPr>
          <a:lstStyle/>
          <a:p>
            <a:r>
              <a:rPr lang="en-US" sz="2800" b="1" dirty="0" smtClean="0"/>
              <a:t>“</a:t>
            </a:r>
            <a:r>
              <a:rPr lang="en-US" sz="2800" b="1" dirty="0" smtClean="0"/>
              <a:t>…in the exercise of His will.” – </a:t>
            </a:r>
            <a:r>
              <a:rPr lang="en-US" sz="2800" i="1" dirty="0" err="1" smtClean="0"/>
              <a:t>boúlomai</a:t>
            </a:r>
            <a:r>
              <a:rPr lang="en-US" sz="2800" i="1" dirty="0" smtClean="0"/>
              <a:t> </a:t>
            </a:r>
            <a:r>
              <a:rPr lang="en-US" sz="2800" i="1" dirty="0" smtClean="0"/>
              <a:t>- </a:t>
            </a:r>
            <a:r>
              <a:rPr lang="en-US" sz="2800" dirty="0"/>
              <a:t>to desire to have or experience something, with the implication of some reasoned planning or will to accomplish the goal—‘to desire, to want, to will.</a:t>
            </a:r>
            <a:r>
              <a:rPr lang="en-US" sz="2800" dirty="0" smtClean="0"/>
              <a:t>’</a:t>
            </a:r>
            <a:endParaRPr lang="en-US" sz="2800" dirty="0"/>
          </a:p>
          <a:p>
            <a:r>
              <a:rPr lang="en-US" sz="2800" dirty="0" smtClean="0"/>
              <a:t>God’s all-encompassing will is a part of what James has in mind in the next part of the verse. Nothing is outside the scope of God’s sovereign rule. All our gifts, no matter what they are, flow from the exercise of the Creator’s rational will.</a:t>
            </a:r>
            <a:endParaRPr lang="en-US" sz="2800" dirty="0"/>
          </a:p>
          <a:p>
            <a:r>
              <a:rPr lang="en-US" sz="2800" dirty="0" smtClean="0"/>
              <a:t>Ephesians 1</a:t>
            </a:r>
            <a:r>
              <a:rPr lang="en-US" sz="2800" dirty="0"/>
              <a:t>:11 – </a:t>
            </a:r>
            <a:r>
              <a:rPr lang="en-US" sz="2800" dirty="0" smtClean="0"/>
              <a:t>“…(He) works </a:t>
            </a:r>
            <a:r>
              <a:rPr lang="en-US" sz="2800" dirty="0"/>
              <a:t>all things after the counsel of His </a:t>
            </a:r>
            <a:r>
              <a:rPr lang="en-US" sz="2800" dirty="0" smtClean="0"/>
              <a:t>will”</a:t>
            </a:r>
            <a:endParaRPr lang="en-US" sz="2800"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18</a:t>
            </a:r>
            <a:endParaRPr lang="en-US" sz="1800" dirty="0">
              <a:solidFill>
                <a:schemeClr val="accent4"/>
              </a:solidFill>
            </a:endParaRPr>
          </a:p>
        </p:txBody>
      </p:sp>
    </p:spTree>
    <p:extLst>
      <p:ext uri="{BB962C8B-B14F-4D97-AF65-F5344CB8AC3E}">
        <p14:creationId xmlns:p14="http://schemas.microsoft.com/office/powerpoint/2010/main" val="1466052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Characteristics of God’s Decree</a:t>
            </a:r>
            <a:endParaRPr lang="en-US" sz="4400" dirty="0"/>
          </a:p>
        </p:txBody>
      </p:sp>
      <p:sp>
        <p:nvSpPr>
          <p:cNvPr id="3" name="Content Placeholder 2"/>
          <p:cNvSpPr>
            <a:spLocks noGrp="1"/>
          </p:cNvSpPr>
          <p:nvPr>
            <p:ph idx="1"/>
          </p:nvPr>
        </p:nvSpPr>
        <p:spPr/>
        <p:txBody>
          <a:bodyPr>
            <a:normAutofit fontScale="92500" lnSpcReduction="20000"/>
          </a:bodyPr>
          <a:lstStyle/>
          <a:p>
            <a:pPr marL="114300" indent="0">
              <a:buNone/>
            </a:pPr>
            <a:r>
              <a:rPr lang="en-US" sz="2400" b="1" dirty="0" smtClean="0"/>
              <a:t>The decree:</a:t>
            </a:r>
            <a:endParaRPr lang="en-US" sz="2400" b="1" dirty="0"/>
          </a:p>
          <a:p>
            <a:r>
              <a:rPr lang="en-US" sz="2400" dirty="0" smtClean="0"/>
              <a:t>…is a</a:t>
            </a:r>
            <a:r>
              <a:rPr lang="en-US" sz="2400" dirty="0" smtClean="0"/>
              <a:t> single plan encompassing all things. (Eph</a:t>
            </a:r>
            <a:r>
              <a:rPr lang="en-US" sz="2400" dirty="0" smtClean="0"/>
              <a:t>. 1:11)</a:t>
            </a:r>
            <a:endParaRPr lang="en-US" sz="2400" dirty="0" smtClean="0"/>
          </a:p>
          <a:p>
            <a:r>
              <a:rPr lang="en-US" sz="2400" dirty="0" smtClean="0"/>
              <a:t>…was formed in eternity past but is manifested in time. (Eph. 1:4)</a:t>
            </a:r>
          </a:p>
          <a:p>
            <a:r>
              <a:rPr lang="en-US" sz="2400" dirty="0" smtClean="0"/>
              <a:t>…is a wise plan because God Who is wise has planned what is best. (Rom. 11:33-36)</a:t>
            </a:r>
          </a:p>
          <a:p>
            <a:r>
              <a:rPr lang="en-US" sz="2400" dirty="0" smtClean="0"/>
              <a:t>…is according to God’s sovereign will – He does as He pleases. (Dan. 4:35)</a:t>
            </a:r>
          </a:p>
          <a:p>
            <a:r>
              <a:rPr lang="en-US" sz="2400" dirty="0" smtClean="0"/>
              <a:t>…has two aspects:</a:t>
            </a:r>
          </a:p>
          <a:p>
            <a:pPr lvl="1"/>
            <a:r>
              <a:rPr lang="en-US" dirty="0" smtClean="0"/>
              <a:t>Directive Will. (Isa. 45:18)</a:t>
            </a:r>
          </a:p>
          <a:p>
            <a:pPr lvl="1"/>
            <a:r>
              <a:rPr lang="en-US" dirty="0" smtClean="0"/>
              <a:t>Permissive Will. (Gen 17:6; 35:11)</a:t>
            </a:r>
            <a:endParaRPr lang="en-US" dirty="0"/>
          </a:p>
          <a:p>
            <a:r>
              <a:rPr lang="en-US" sz="2400" dirty="0" smtClean="0"/>
              <a:t>…is purposeful in that it glorifies God. (Eph. </a:t>
            </a:r>
            <a:r>
              <a:rPr lang="en-US" sz="2400" dirty="0" smtClean="0"/>
              <a:t>1:11-12)</a:t>
            </a:r>
            <a:endParaRPr lang="en-US" sz="2400" dirty="0" smtClean="0"/>
          </a:p>
          <a:p>
            <a:r>
              <a:rPr lang="en-US" sz="2400" dirty="0" smtClean="0"/>
              <a:t>…man is responsible for sinful actions. (Acts 2:23)</a:t>
            </a:r>
          </a:p>
          <a:p>
            <a:r>
              <a:rPr lang="en-US" sz="2400" dirty="0" smtClean="0"/>
              <a:t>…contains aspects that are carried out by all people. (Acts 16:31; Jas. 1:18) </a:t>
            </a:r>
            <a:endParaRPr lang="en-US" sz="2400" dirty="0" smtClean="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18</a:t>
            </a:r>
            <a:endParaRPr lang="en-US" sz="1800" dirty="0">
              <a:solidFill>
                <a:schemeClr val="accent4"/>
              </a:solidFill>
            </a:endParaRPr>
          </a:p>
        </p:txBody>
      </p:sp>
    </p:spTree>
    <p:extLst>
      <p:ext uri="{BB962C8B-B14F-4D97-AF65-F5344CB8AC3E}">
        <p14:creationId xmlns:p14="http://schemas.microsoft.com/office/powerpoint/2010/main" val="3970068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700" dirty="0" smtClean="0"/>
              <a:t>“He </a:t>
            </a:r>
            <a:r>
              <a:rPr lang="en-US" sz="3700" dirty="0"/>
              <a:t>brought us forth by the </a:t>
            </a:r>
            <a:r>
              <a:rPr lang="en-US" sz="3700" dirty="0" smtClean="0"/>
              <a:t>word </a:t>
            </a:r>
            <a:r>
              <a:rPr lang="en-US" sz="3700" dirty="0"/>
              <a:t>of </a:t>
            </a:r>
            <a:r>
              <a:rPr lang="en-US" sz="3700" dirty="0" smtClean="0"/>
              <a:t>truth”</a:t>
            </a:r>
            <a:endParaRPr lang="en-US" sz="3700" dirty="0"/>
          </a:p>
        </p:txBody>
      </p:sp>
      <p:sp>
        <p:nvSpPr>
          <p:cNvPr id="3" name="Content Placeholder 2"/>
          <p:cNvSpPr>
            <a:spLocks noGrp="1"/>
          </p:cNvSpPr>
          <p:nvPr>
            <p:ph idx="1"/>
          </p:nvPr>
        </p:nvSpPr>
        <p:spPr/>
        <p:txBody>
          <a:bodyPr>
            <a:normAutofit/>
          </a:bodyPr>
          <a:lstStyle/>
          <a:p>
            <a:r>
              <a:rPr lang="en-US" sz="2400" b="1" dirty="0" smtClean="0"/>
              <a:t>“He brought us forth” - </a:t>
            </a:r>
            <a:r>
              <a:rPr lang="en-US" sz="2400" i="1" dirty="0" err="1" smtClean="0"/>
              <a:t>apokuéō</a:t>
            </a:r>
            <a:r>
              <a:rPr lang="en-US" sz="2400" i="1" dirty="0" smtClean="0"/>
              <a:t> - </a:t>
            </a:r>
            <a:r>
              <a:rPr lang="en-US" sz="2400" dirty="0"/>
              <a:t>to swell, be pregnant</a:t>
            </a:r>
            <a:r>
              <a:rPr lang="en-US" sz="2400" dirty="0" smtClean="0"/>
              <a:t>. </a:t>
            </a:r>
            <a:r>
              <a:rPr lang="en-US" sz="2400" dirty="0"/>
              <a:t>T</a:t>
            </a:r>
            <a:r>
              <a:rPr lang="en-US" sz="2400" dirty="0" smtClean="0"/>
              <a:t>o </a:t>
            </a:r>
            <a:r>
              <a:rPr lang="en-US" sz="2400" dirty="0"/>
              <a:t>be brought into being as something newly created—‘to bring into being, to cause to exist.</a:t>
            </a:r>
            <a:r>
              <a:rPr lang="en-US" sz="2400" dirty="0" smtClean="0"/>
              <a:t>’</a:t>
            </a:r>
          </a:p>
          <a:p>
            <a:r>
              <a:rPr lang="en-US" sz="2400" b="1" dirty="0" smtClean="0"/>
              <a:t>“by the word” </a:t>
            </a:r>
            <a:r>
              <a:rPr lang="en-US" sz="2400" dirty="0" smtClean="0"/>
              <a:t>- </a:t>
            </a:r>
            <a:r>
              <a:rPr lang="en-US" sz="2400" i="1" dirty="0" err="1" smtClean="0"/>
              <a:t>lógos</a:t>
            </a:r>
            <a:r>
              <a:rPr lang="en-US" sz="2400" i="1" dirty="0" smtClean="0"/>
              <a:t> - </a:t>
            </a:r>
            <a:r>
              <a:rPr lang="en-US" sz="2400" dirty="0"/>
              <a:t>the content of what is preached about Christ or about the good </a:t>
            </a:r>
            <a:r>
              <a:rPr lang="en-US" sz="2400" dirty="0" smtClean="0"/>
              <a:t>news. </a:t>
            </a:r>
          </a:p>
          <a:p>
            <a:r>
              <a:rPr lang="en-US" sz="2400" b="1" dirty="0" smtClean="0"/>
              <a:t>“of truth” </a:t>
            </a:r>
            <a:r>
              <a:rPr lang="en-US" sz="2400" dirty="0" smtClean="0"/>
              <a:t>- </a:t>
            </a:r>
            <a:r>
              <a:rPr lang="en-US" sz="2400" i="1" dirty="0" err="1" smtClean="0"/>
              <a:t>alḗtheia</a:t>
            </a:r>
            <a:r>
              <a:rPr lang="en-US" sz="2400" i="1" dirty="0" smtClean="0"/>
              <a:t> </a:t>
            </a:r>
            <a:r>
              <a:rPr lang="en-US" sz="2400" dirty="0" smtClean="0"/>
              <a:t>- </a:t>
            </a:r>
            <a:r>
              <a:rPr lang="en-US" sz="2400" dirty="0"/>
              <a:t>the content of that which is true and thus in accordance with what actually </a:t>
            </a:r>
            <a:r>
              <a:rPr lang="en-US" sz="2400" dirty="0" smtClean="0"/>
              <a:t>happened.</a:t>
            </a:r>
          </a:p>
          <a:p>
            <a:r>
              <a:rPr lang="en-US" sz="2400" dirty="0"/>
              <a:t>God’s supreme gift to us is the new birth. </a:t>
            </a:r>
            <a:r>
              <a:rPr lang="en-US" sz="2400" dirty="0" smtClean="0"/>
              <a:t>James continues with “birth” imagery from 1:15. See earlier NT references: </a:t>
            </a:r>
            <a:br>
              <a:rPr lang="en-US" sz="2400" dirty="0" smtClean="0"/>
            </a:br>
            <a:r>
              <a:rPr lang="en-US" sz="2400" dirty="0" err="1" smtClean="0"/>
              <a:t>Jn</a:t>
            </a:r>
            <a:r>
              <a:rPr lang="en-US" sz="2400" dirty="0" smtClean="0"/>
              <a:t> </a:t>
            </a:r>
            <a:r>
              <a:rPr lang="en-US" sz="2400" dirty="0"/>
              <a:t>3:</a:t>
            </a:r>
            <a:r>
              <a:rPr lang="en-US" sz="2400" dirty="0" smtClean="0"/>
              <a:t>3; 1 </a:t>
            </a:r>
            <a:r>
              <a:rPr lang="en-US" sz="2400" dirty="0" err="1" smtClean="0"/>
              <a:t>Pt</a:t>
            </a:r>
            <a:r>
              <a:rPr lang="en-US" sz="2400" dirty="0" smtClean="0"/>
              <a:t> </a:t>
            </a:r>
            <a:r>
              <a:rPr lang="en-US" sz="2400" dirty="0"/>
              <a:t>1:</a:t>
            </a:r>
            <a:r>
              <a:rPr lang="en-US" sz="2400" dirty="0" smtClean="0"/>
              <a:t>23.</a:t>
            </a:r>
          </a:p>
          <a:p>
            <a:endParaRPr lang="en-US" sz="2400" b="1"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18</a:t>
            </a:r>
            <a:endParaRPr lang="en-US" sz="1800" dirty="0">
              <a:solidFill>
                <a:schemeClr val="accent4"/>
              </a:solidFill>
            </a:endParaRPr>
          </a:p>
        </p:txBody>
      </p:sp>
    </p:spTree>
    <p:extLst>
      <p:ext uri="{BB962C8B-B14F-4D97-AF65-F5344CB8AC3E}">
        <p14:creationId xmlns:p14="http://schemas.microsoft.com/office/powerpoint/2010/main" val="2273342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“A </a:t>
            </a:r>
            <a:r>
              <a:rPr lang="en-US" sz="4000" dirty="0"/>
              <a:t>kind of first fruits among His </a:t>
            </a:r>
            <a:r>
              <a:rPr lang="en-US" sz="4000" dirty="0" smtClean="0"/>
              <a:t>creatures”</a:t>
            </a:r>
            <a:endParaRPr lang="en-US" sz="3700" dirty="0"/>
          </a:p>
        </p:txBody>
      </p:sp>
      <p:sp>
        <p:nvSpPr>
          <p:cNvPr id="3" name="Content Placeholder 2"/>
          <p:cNvSpPr>
            <a:spLocks noGrp="1"/>
          </p:cNvSpPr>
          <p:nvPr>
            <p:ph idx="1"/>
          </p:nvPr>
        </p:nvSpPr>
        <p:spPr/>
        <p:txBody>
          <a:bodyPr>
            <a:normAutofit/>
          </a:bodyPr>
          <a:lstStyle/>
          <a:p>
            <a:r>
              <a:rPr lang="en-US" sz="2400" b="1" dirty="0" smtClean="0"/>
              <a:t>“first fruits”- </a:t>
            </a:r>
            <a:r>
              <a:rPr lang="en-US" sz="2400" i="1" dirty="0" err="1" smtClean="0"/>
              <a:t>aparchḗ</a:t>
            </a:r>
            <a:r>
              <a:rPr lang="en-US" sz="2400" b="1" i="1" dirty="0" smtClean="0"/>
              <a:t> </a:t>
            </a:r>
            <a:r>
              <a:rPr lang="en-US" sz="2400" b="1" dirty="0" smtClean="0"/>
              <a:t>- </a:t>
            </a:r>
            <a:r>
              <a:rPr lang="en-US" sz="2400" dirty="0"/>
              <a:t>a foretaste and pledge of blessings to come. </a:t>
            </a:r>
            <a:r>
              <a:rPr lang="en-US" sz="2400" dirty="0" smtClean="0"/>
              <a:t>To </a:t>
            </a:r>
            <a:r>
              <a:rPr lang="en-US" sz="2400" dirty="0"/>
              <a:t>believers in general consecrated to God from among the rest of </a:t>
            </a:r>
            <a:r>
              <a:rPr lang="en-US" sz="2400" dirty="0" smtClean="0"/>
              <a:t>mankind.</a:t>
            </a:r>
          </a:p>
          <a:p>
            <a:r>
              <a:rPr lang="en-US" sz="2400" b="1" dirty="0"/>
              <a:t> </a:t>
            </a:r>
            <a:r>
              <a:rPr lang="en-US" sz="2400" b="1" dirty="0" smtClean="0"/>
              <a:t>“creatures” -</a:t>
            </a:r>
            <a:r>
              <a:rPr lang="en-US" sz="2400" dirty="0" smtClean="0"/>
              <a:t> </a:t>
            </a:r>
            <a:r>
              <a:rPr lang="en-US" sz="2400" i="1" dirty="0" err="1"/>
              <a:t>ktísma</a:t>
            </a:r>
            <a:r>
              <a:rPr lang="en-US" sz="2400" b="1" dirty="0" smtClean="0"/>
              <a:t> - </a:t>
            </a:r>
            <a:r>
              <a:rPr lang="en-US" sz="2400" dirty="0" smtClean="0"/>
              <a:t>to </a:t>
            </a:r>
            <a:r>
              <a:rPr lang="en-US" sz="2400" dirty="0"/>
              <a:t>create, </a:t>
            </a:r>
            <a:r>
              <a:rPr lang="en-US" sz="2400" dirty="0" smtClean="0"/>
              <a:t>form,</a:t>
            </a:r>
            <a:r>
              <a:rPr lang="en-US" sz="2400" b="1" dirty="0" smtClean="0"/>
              <a:t> </a:t>
            </a:r>
            <a:r>
              <a:rPr lang="en-US" sz="2400" dirty="0"/>
              <a:t>that which has been </a:t>
            </a:r>
            <a:r>
              <a:rPr lang="en-US" sz="2400" dirty="0" smtClean="0"/>
              <a:t>created – specifically human creation. </a:t>
            </a:r>
            <a:endParaRPr lang="en-US" sz="2400" b="1"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18</a:t>
            </a:r>
            <a:endParaRPr lang="en-US" sz="1800" dirty="0">
              <a:solidFill>
                <a:schemeClr val="accent4"/>
              </a:solidFill>
            </a:endParaRPr>
          </a:p>
        </p:txBody>
      </p:sp>
    </p:spTree>
    <p:extLst>
      <p:ext uri="{BB962C8B-B14F-4D97-AF65-F5344CB8AC3E}">
        <p14:creationId xmlns:p14="http://schemas.microsoft.com/office/powerpoint/2010/main" val="150975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First Fruits</a:t>
            </a:r>
            <a:endParaRPr lang="en-US" sz="3700" dirty="0"/>
          </a:p>
        </p:txBody>
      </p:sp>
      <p:sp>
        <p:nvSpPr>
          <p:cNvPr id="3" name="Content Placeholder 2"/>
          <p:cNvSpPr>
            <a:spLocks noGrp="1"/>
          </p:cNvSpPr>
          <p:nvPr>
            <p:ph idx="1"/>
          </p:nvPr>
        </p:nvSpPr>
        <p:spPr/>
        <p:txBody>
          <a:bodyPr>
            <a:normAutofit fontScale="92500" lnSpcReduction="20000"/>
          </a:bodyPr>
          <a:lstStyle/>
          <a:p>
            <a:r>
              <a:rPr lang="en-US" sz="2400" b="1" dirty="0" smtClean="0"/>
              <a:t>Literal</a:t>
            </a:r>
          </a:p>
          <a:p>
            <a:pPr lvl="1"/>
            <a:r>
              <a:rPr lang="en-US" dirty="0"/>
              <a:t>Bring the </a:t>
            </a:r>
            <a:r>
              <a:rPr lang="en-US" dirty="0" err="1"/>
              <a:t>firstfruits</a:t>
            </a:r>
            <a:r>
              <a:rPr lang="en-US" dirty="0"/>
              <a:t> (Exod. 23:16; </a:t>
            </a:r>
            <a:r>
              <a:rPr lang="en-US" dirty="0" smtClean="0"/>
              <a:t>Lev</a:t>
            </a:r>
            <a:r>
              <a:rPr lang="en-US" dirty="0"/>
              <a:t>. 23:10–14; Deut. 26:10; Neh. 10:35</a:t>
            </a:r>
            <a:r>
              <a:rPr lang="en-US" dirty="0" smtClean="0"/>
              <a:t>)</a:t>
            </a:r>
          </a:p>
          <a:p>
            <a:pPr lvl="1"/>
            <a:r>
              <a:rPr lang="en-US" dirty="0" err="1" smtClean="0"/>
              <a:t>firstfruits</a:t>
            </a:r>
            <a:r>
              <a:rPr lang="en-US" dirty="0" smtClean="0"/>
              <a:t> </a:t>
            </a:r>
            <a:r>
              <a:rPr lang="en-US" dirty="0"/>
              <a:t>at the Feast of Weeks (Num. 28:26</a:t>
            </a:r>
            <a:r>
              <a:rPr lang="en-US" dirty="0" smtClean="0"/>
              <a:t>)</a:t>
            </a:r>
          </a:p>
          <a:p>
            <a:pPr lvl="1"/>
            <a:r>
              <a:rPr lang="en-US" dirty="0" err="1" smtClean="0"/>
              <a:t>honour</a:t>
            </a:r>
            <a:r>
              <a:rPr lang="en-US" dirty="0" smtClean="0"/>
              <a:t> </a:t>
            </a:r>
            <a:r>
              <a:rPr lang="en-US" dirty="0"/>
              <a:t>the Lord with the </a:t>
            </a:r>
            <a:r>
              <a:rPr lang="en-US" dirty="0" err="1"/>
              <a:t>firstfruits</a:t>
            </a:r>
            <a:r>
              <a:rPr lang="en-US" dirty="0"/>
              <a:t> (Prov. 3:9</a:t>
            </a:r>
            <a:r>
              <a:rPr lang="en-US" dirty="0" smtClean="0"/>
              <a:t>)</a:t>
            </a:r>
          </a:p>
          <a:p>
            <a:pPr lvl="1"/>
            <a:r>
              <a:rPr lang="en-US" dirty="0" err="1" smtClean="0"/>
              <a:t>firstfruits</a:t>
            </a:r>
            <a:r>
              <a:rPr lang="en-US" dirty="0" smtClean="0"/>
              <a:t> </a:t>
            </a:r>
            <a:r>
              <a:rPr lang="en-US" dirty="0"/>
              <a:t>belong to the priests (Num. 18:12; Num. 18:13; Ezek. 44:30</a:t>
            </a:r>
            <a:r>
              <a:rPr lang="en-US" dirty="0" smtClean="0"/>
              <a:t>)</a:t>
            </a:r>
          </a:p>
          <a:p>
            <a:pPr lvl="1"/>
            <a:r>
              <a:rPr lang="en-US" dirty="0" smtClean="0"/>
              <a:t>honey </a:t>
            </a:r>
            <a:r>
              <a:rPr lang="en-US" dirty="0"/>
              <a:t>and leaven acceptable as </a:t>
            </a:r>
            <a:r>
              <a:rPr lang="en-US" dirty="0" err="1"/>
              <a:t>firstfruits</a:t>
            </a:r>
            <a:r>
              <a:rPr lang="en-US" dirty="0"/>
              <a:t> (Lev. 2:12</a:t>
            </a:r>
            <a:r>
              <a:rPr lang="en-US" dirty="0" smtClean="0"/>
              <a:t>)</a:t>
            </a:r>
          </a:p>
          <a:p>
            <a:pPr lvl="1"/>
            <a:r>
              <a:rPr lang="en-US" dirty="0" smtClean="0"/>
              <a:t>an </a:t>
            </a:r>
            <a:r>
              <a:rPr lang="en-US" dirty="0"/>
              <a:t>offering of roasted grain as </a:t>
            </a:r>
            <a:r>
              <a:rPr lang="en-US" dirty="0" err="1"/>
              <a:t>firstfruits</a:t>
            </a:r>
            <a:r>
              <a:rPr lang="en-US" dirty="0"/>
              <a:t> (Lev. 2:14</a:t>
            </a:r>
            <a:r>
              <a:rPr lang="en-US" dirty="0" smtClean="0"/>
              <a:t>)</a:t>
            </a:r>
            <a:endParaRPr lang="en-US" b="1" dirty="0" smtClean="0"/>
          </a:p>
          <a:p>
            <a:r>
              <a:rPr lang="en-US" sz="2400" b="1" dirty="0" smtClean="0"/>
              <a:t>Metaphorical</a:t>
            </a:r>
          </a:p>
          <a:p>
            <a:pPr lvl="1"/>
            <a:r>
              <a:rPr lang="en-US" dirty="0"/>
              <a:t>Israel was the </a:t>
            </a:r>
            <a:r>
              <a:rPr lang="en-US" dirty="0" err="1"/>
              <a:t>firstfruits</a:t>
            </a:r>
            <a:r>
              <a:rPr lang="en-US" dirty="0"/>
              <a:t> of his harvest (Jer. 2:3</a:t>
            </a:r>
            <a:r>
              <a:rPr lang="en-US" dirty="0" smtClean="0"/>
              <a:t>)</a:t>
            </a:r>
            <a:endParaRPr lang="en-US" dirty="0"/>
          </a:p>
          <a:p>
            <a:pPr lvl="1"/>
            <a:r>
              <a:rPr lang="en-US" dirty="0" smtClean="0"/>
              <a:t>Christ </a:t>
            </a:r>
            <a:r>
              <a:rPr lang="en-US" dirty="0"/>
              <a:t>is risen, the </a:t>
            </a:r>
            <a:r>
              <a:rPr lang="en-US" dirty="0" err="1"/>
              <a:t>firstfruits</a:t>
            </a:r>
            <a:r>
              <a:rPr lang="en-US" dirty="0"/>
              <a:t> of those who slept (1 Cor. 15:20; 1 Cor. 15:23</a:t>
            </a:r>
            <a:r>
              <a:rPr lang="en-US" dirty="0" smtClean="0"/>
              <a:t>)</a:t>
            </a:r>
          </a:p>
          <a:p>
            <a:pPr lvl="1"/>
            <a:r>
              <a:rPr lang="en-US" dirty="0" smtClean="0"/>
              <a:t>that </a:t>
            </a:r>
            <a:r>
              <a:rPr lang="en-US" dirty="0"/>
              <a:t>we should be the </a:t>
            </a:r>
            <a:r>
              <a:rPr lang="en-US" dirty="0" err="1"/>
              <a:t>firstfruits</a:t>
            </a:r>
            <a:r>
              <a:rPr lang="en-US" dirty="0"/>
              <a:t> of his creatures (Jas. 1:18</a:t>
            </a:r>
            <a:r>
              <a:rPr lang="en-US" dirty="0" smtClean="0"/>
              <a:t>)</a:t>
            </a:r>
            <a:endParaRPr lang="en-US" dirty="0"/>
          </a:p>
          <a:p>
            <a:pPr lvl="1"/>
            <a:r>
              <a:rPr lang="en-US" dirty="0" smtClean="0"/>
              <a:t>the </a:t>
            </a:r>
            <a:r>
              <a:rPr lang="en-US" dirty="0"/>
              <a:t>redeemed are </a:t>
            </a:r>
            <a:r>
              <a:rPr lang="en-US" dirty="0" err="1"/>
              <a:t>firstfruits</a:t>
            </a:r>
            <a:r>
              <a:rPr lang="en-US" dirty="0"/>
              <a:t> (Rev. 14:4</a:t>
            </a:r>
            <a:r>
              <a:rPr lang="en-US" dirty="0" smtClean="0"/>
              <a:t>)</a:t>
            </a:r>
            <a:endParaRPr lang="en-US" dirty="0"/>
          </a:p>
          <a:p>
            <a:pPr lvl="1"/>
            <a:r>
              <a:rPr lang="en-US" dirty="0" smtClean="0"/>
              <a:t>the </a:t>
            </a:r>
            <a:r>
              <a:rPr lang="en-US" dirty="0"/>
              <a:t>household of </a:t>
            </a:r>
            <a:r>
              <a:rPr lang="en-US" dirty="0" err="1"/>
              <a:t>Stephanas</a:t>
            </a:r>
            <a:r>
              <a:rPr lang="en-US" dirty="0"/>
              <a:t> were the </a:t>
            </a:r>
            <a:r>
              <a:rPr lang="en-US" dirty="0" err="1"/>
              <a:t>firstfruits</a:t>
            </a:r>
            <a:r>
              <a:rPr lang="en-US" dirty="0"/>
              <a:t> of Achaia (1 Cor. 16:15</a:t>
            </a:r>
            <a:r>
              <a:rPr lang="en-US" dirty="0" smtClean="0"/>
              <a:t>)</a:t>
            </a:r>
            <a:endParaRPr lang="en-US" dirty="0"/>
          </a:p>
          <a:p>
            <a:pPr lvl="1"/>
            <a:r>
              <a:rPr lang="en-US" dirty="0" smtClean="0"/>
              <a:t>we </a:t>
            </a:r>
            <a:r>
              <a:rPr lang="en-US" dirty="0"/>
              <a:t>have the </a:t>
            </a:r>
            <a:r>
              <a:rPr lang="en-US" dirty="0" err="1"/>
              <a:t>firstfruits</a:t>
            </a:r>
            <a:r>
              <a:rPr lang="en-US" dirty="0"/>
              <a:t> of the Spirit (Rom. 8:23</a:t>
            </a:r>
            <a:r>
              <a:rPr lang="en-US" dirty="0" smtClean="0"/>
              <a:t>)</a:t>
            </a:r>
            <a:endParaRPr lang="en-US" dirty="0"/>
          </a:p>
          <a:p>
            <a:pPr lvl="1"/>
            <a:r>
              <a:rPr lang="en-US" dirty="0" smtClean="0"/>
              <a:t>if </a:t>
            </a:r>
            <a:r>
              <a:rPr lang="en-US" dirty="0"/>
              <a:t>the </a:t>
            </a:r>
            <a:r>
              <a:rPr lang="en-US" dirty="0" err="1"/>
              <a:t>firstfruits</a:t>
            </a:r>
            <a:r>
              <a:rPr lang="en-US" dirty="0"/>
              <a:t> are holy, so is the whole lump (Rom. 11:16).</a:t>
            </a:r>
          </a:p>
          <a:p>
            <a:endParaRPr lang="en-US" sz="2400" b="1" dirty="0"/>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18</a:t>
            </a:r>
            <a:endParaRPr lang="en-US" sz="1800" dirty="0">
              <a:solidFill>
                <a:schemeClr val="accent4"/>
              </a:solidFill>
            </a:endParaRPr>
          </a:p>
        </p:txBody>
      </p:sp>
    </p:spTree>
    <p:extLst>
      <p:ext uri="{BB962C8B-B14F-4D97-AF65-F5344CB8AC3E}">
        <p14:creationId xmlns:p14="http://schemas.microsoft.com/office/powerpoint/2010/main" val="1602188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Expanded &amp; Explained</a:t>
            </a:r>
            <a:endParaRPr lang="en-US" sz="3700" dirty="0"/>
          </a:p>
        </p:txBody>
      </p:sp>
      <p:sp>
        <p:nvSpPr>
          <p:cNvPr id="3" name="Content Placeholder 2"/>
          <p:cNvSpPr>
            <a:spLocks noGrp="1"/>
          </p:cNvSpPr>
          <p:nvPr>
            <p:ph idx="1"/>
          </p:nvPr>
        </p:nvSpPr>
        <p:spPr/>
        <p:txBody>
          <a:bodyPr>
            <a:normAutofit/>
          </a:bodyPr>
          <a:lstStyle/>
          <a:p>
            <a:pPr marL="571500" indent="-457200">
              <a:buFont typeface="+mj-lt"/>
              <a:buAutoNum type="arabicPeriod"/>
            </a:pPr>
            <a:r>
              <a:rPr lang="en-US" sz="2400" dirty="0" smtClean="0"/>
              <a:t>16 - Stop being deceived by the idea that God tempts us, beloved Christian brothers; members of God’s family. </a:t>
            </a:r>
          </a:p>
          <a:p>
            <a:pPr marL="571500" indent="-457200">
              <a:buFont typeface="+mj-lt"/>
              <a:buAutoNum type="arabicPeriod"/>
            </a:pPr>
            <a:r>
              <a:rPr lang="en-US" sz="2400" dirty="0" smtClean="0"/>
              <a:t>17 - Every good act of giving and every perfect gift is from the heavenly dwelling place of the very Creator, the one who spoke the light into existence in the beginning; who never shifts or changes in His perfect character.</a:t>
            </a:r>
          </a:p>
          <a:p>
            <a:pPr marL="571500" indent="-457200">
              <a:buFont typeface="+mj-lt"/>
              <a:buAutoNum type="arabicPeriod"/>
            </a:pPr>
            <a:r>
              <a:rPr lang="en-US" sz="2400" dirty="0" smtClean="0"/>
              <a:t>18 – God, in his perfect sovereign will and plan for His creation, chose to give us (believers) birth into eternal life through the giving, hearing, and believing of His true </a:t>
            </a:r>
            <a:r>
              <a:rPr lang="en-US" sz="2400" dirty="0"/>
              <a:t>gospel message. And we, out of all creation, became </a:t>
            </a:r>
            <a:r>
              <a:rPr lang="en-US" sz="2400" dirty="0" smtClean="0"/>
              <a:t>His prized </a:t>
            </a:r>
            <a:r>
              <a:rPr lang="en-US" sz="2400" dirty="0"/>
              <a:t>possession</a:t>
            </a:r>
            <a:r>
              <a:rPr lang="en-US" sz="2400" dirty="0" smtClean="0"/>
              <a:t>.</a:t>
            </a:r>
          </a:p>
        </p:txBody>
      </p:sp>
      <p:sp>
        <p:nvSpPr>
          <p:cNvPr id="4" name="Title 1"/>
          <p:cNvSpPr txBox="1">
            <a:spLocks/>
          </p:cNvSpPr>
          <p:nvPr/>
        </p:nvSpPr>
        <p:spPr>
          <a:xfrm>
            <a:off x="457200" y="108261"/>
            <a:ext cx="2445717" cy="39867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US" sz="1800" dirty="0" smtClean="0">
                <a:solidFill>
                  <a:schemeClr val="accent4"/>
                </a:solidFill>
              </a:rPr>
              <a:t>James 1</a:t>
            </a:r>
            <a:r>
              <a:rPr lang="en-US" sz="1800" dirty="0" smtClean="0">
                <a:solidFill>
                  <a:schemeClr val="accent4"/>
                </a:solidFill>
              </a:rPr>
              <a:t>:16-18</a:t>
            </a:r>
            <a:endParaRPr lang="en-US" sz="1800" dirty="0">
              <a:solidFill>
                <a:schemeClr val="accent4"/>
              </a:solidFill>
            </a:endParaRPr>
          </a:p>
        </p:txBody>
      </p:sp>
    </p:spTree>
    <p:extLst>
      <p:ext uri="{BB962C8B-B14F-4D97-AF65-F5344CB8AC3E}">
        <p14:creationId xmlns:p14="http://schemas.microsoft.com/office/powerpoint/2010/main" val="7177954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Adjacency">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Adjacency.thmx</Template>
  <TotalTime>10755</TotalTime>
  <Words>1715</Words>
  <Application>Microsoft Macintosh PowerPoint</Application>
  <PresentationFormat>On-screen Show (4:3)</PresentationFormat>
  <Paragraphs>104</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Adjacency</vt:lpstr>
      <vt:lpstr>Every Perfect Gift is from Above</vt:lpstr>
      <vt:lpstr>James 1:16-18</vt:lpstr>
      <vt:lpstr>“Do not be Deceived”</vt:lpstr>
      <vt:lpstr>“Beloved Brethren”</vt:lpstr>
      <vt:lpstr>“Every good thing given and every perfect gift …”</vt:lpstr>
      <vt:lpstr>The Gifts of God</vt:lpstr>
      <vt:lpstr>“Coming down from the Father of lights”</vt:lpstr>
      <vt:lpstr>“No variation or shifting shadow”</vt:lpstr>
      <vt:lpstr>“In the exercise of His will”</vt:lpstr>
      <vt:lpstr>Characteristics of God’s Decree</vt:lpstr>
      <vt:lpstr>“He brought us forth by the word of truth”</vt:lpstr>
      <vt:lpstr>“A kind of first fruits among His creatures”</vt:lpstr>
      <vt:lpstr>First Fruits</vt:lpstr>
      <vt:lpstr>Expanded &amp; Explained</vt:lpstr>
    </vt:vector>
  </TitlesOfParts>
  <Company>GreenTent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Temptation in the Christian Life (Part 2) </dc:title>
  <dc:creator>Barney</dc:creator>
  <cp:lastModifiedBy>Barney</cp:lastModifiedBy>
  <cp:revision>103</cp:revision>
  <cp:lastPrinted>2013-02-17T15:12:19Z</cp:lastPrinted>
  <dcterms:created xsi:type="dcterms:W3CDTF">2013-02-16T17:58:43Z</dcterms:created>
  <dcterms:modified xsi:type="dcterms:W3CDTF">2013-03-02T21:34:42Z</dcterms:modified>
</cp:coreProperties>
</file>