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389" r:id="rId2"/>
    <p:sldId id="390" r:id="rId3"/>
    <p:sldId id="391" r:id="rId4"/>
    <p:sldId id="392" r:id="rId5"/>
    <p:sldId id="393" r:id="rId6"/>
    <p:sldId id="394" r:id="rId7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5thGrader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5thGrader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5thGrader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5thGrader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5thGrader"/>
        <a:ea typeface="+mn-ea"/>
        <a:cs typeface="+mn-cs"/>
      </a:defRPr>
    </a:lvl5pPr>
    <a:lvl6pPr marL="2286000" algn="l" defTabSz="914400" rtl="0" eaLnBrk="1" latinLnBrk="0" hangingPunct="1">
      <a:defRPr sz="1200" b="1" kern="1200">
        <a:solidFill>
          <a:schemeClr val="tx1"/>
        </a:solidFill>
        <a:latin typeface="5thGrader"/>
        <a:ea typeface="+mn-ea"/>
        <a:cs typeface="+mn-cs"/>
      </a:defRPr>
    </a:lvl6pPr>
    <a:lvl7pPr marL="2743200" algn="l" defTabSz="914400" rtl="0" eaLnBrk="1" latinLnBrk="0" hangingPunct="1">
      <a:defRPr sz="1200" b="1" kern="1200">
        <a:solidFill>
          <a:schemeClr val="tx1"/>
        </a:solidFill>
        <a:latin typeface="5thGrader"/>
        <a:ea typeface="+mn-ea"/>
        <a:cs typeface="+mn-cs"/>
      </a:defRPr>
    </a:lvl7pPr>
    <a:lvl8pPr marL="3200400" algn="l" defTabSz="914400" rtl="0" eaLnBrk="1" latinLnBrk="0" hangingPunct="1">
      <a:defRPr sz="1200" b="1" kern="1200">
        <a:solidFill>
          <a:schemeClr val="tx1"/>
        </a:solidFill>
        <a:latin typeface="5thGrader"/>
        <a:ea typeface="+mn-ea"/>
        <a:cs typeface="+mn-cs"/>
      </a:defRPr>
    </a:lvl8pPr>
    <a:lvl9pPr marL="3657600" algn="l" defTabSz="914400" rtl="0" eaLnBrk="1" latinLnBrk="0" hangingPunct="1">
      <a:defRPr sz="1200" b="1" kern="1200">
        <a:solidFill>
          <a:schemeClr val="tx1"/>
        </a:solidFill>
        <a:latin typeface="5thGrader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00"/>
    <a:srgbClr val="FFFF66"/>
    <a:srgbClr val="FF99CC"/>
    <a:srgbClr val="FF3300"/>
    <a:srgbClr val="0066FF"/>
    <a:srgbClr val="CC00FF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13" autoAdjust="0"/>
    <p:restoredTop sz="99742" autoAdjust="0"/>
  </p:normalViewPr>
  <p:slideViewPr>
    <p:cSldViewPr>
      <p:cViewPr>
        <p:scale>
          <a:sx n="100" d="100"/>
          <a:sy n="100" d="100"/>
        </p:scale>
        <p:origin x="-106" y="8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88" y="-90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35" tIns="46767" rIns="93535" bIns="46767" numCol="1" anchor="t" anchorCtr="0" compatLnSpc="1">
            <a:prstTxWarp prst="textNoShape">
              <a:avLst/>
            </a:prstTxWarp>
          </a:bodyPr>
          <a:lstStyle>
            <a:lvl1pPr defTabSz="935038">
              <a:defRPr sz="1300" b="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6887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35" tIns="46767" rIns="93535" bIns="46767" numCol="1" anchor="t" anchorCtr="0" compatLnSpc="1">
            <a:prstTxWarp prst="textNoShape">
              <a:avLst/>
            </a:prstTxWarp>
          </a:bodyPr>
          <a:lstStyle>
            <a:lvl1pPr algn="r" defTabSz="935038">
              <a:defRPr sz="1300" b="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35" tIns="46767" rIns="93535" bIns="46767" numCol="1" anchor="b" anchorCtr="0" compatLnSpc="1">
            <a:prstTxWarp prst="textNoShape">
              <a:avLst/>
            </a:prstTxWarp>
          </a:bodyPr>
          <a:lstStyle>
            <a:lvl1pPr defTabSz="935038">
              <a:defRPr sz="1300" b="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31263"/>
            <a:ext cx="3036887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35" tIns="46767" rIns="93535" bIns="46767" numCol="1" anchor="b" anchorCtr="0" compatLnSpc="1">
            <a:prstTxWarp prst="textNoShape">
              <a:avLst/>
            </a:prstTxWarp>
          </a:bodyPr>
          <a:lstStyle>
            <a:lvl1pPr algn="r" defTabSz="935038">
              <a:defRPr sz="1300" b="0">
                <a:latin typeface="Times New Roman" pitchFamily="18" charset="0"/>
              </a:defRPr>
            </a:lvl1pPr>
          </a:lstStyle>
          <a:p>
            <a:fld id="{14018DAF-9BC0-4FD9-A171-F838B04BAA2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4759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35" tIns="46767" rIns="93535" bIns="46767" numCol="1" anchor="t" anchorCtr="0" compatLnSpc="1">
            <a:prstTxWarp prst="textNoShape">
              <a:avLst/>
            </a:prstTxWarp>
          </a:bodyPr>
          <a:lstStyle>
            <a:lvl1pPr defTabSz="935038">
              <a:defRPr sz="1300" b="0"/>
            </a:lvl1pPr>
          </a:lstStyle>
          <a:p>
            <a:endParaRPr lang="en-US"/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41650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35" tIns="46767" rIns="93535" bIns="46767" numCol="1" anchor="t" anchorCtr="0" compatLnSpc="1">
            <a:prstTxWarp prst="textNoShape">
              <a:avLst/>
            </a:prstTxWarp>
          </a:bodyPr>
          <a:lstStyle>
            <a:lvl1pPr algn="r" defTabSz="935038">
              <a:defRPr sz="1300" b="0"/>
            </a:lvl1pPr>
          </a:lstStyle>
          <a:p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8400" y="701675"/>
            <a:ext cx="4678363" cy="35083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45000"/>
            <a:ext cx="5140325" cy="413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35" tIns="46767" rIns="93535" bIns="467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146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10625"/>
            <a:ext cx="3038475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35" tIns="46767" rIns="93535" bIns="46767" numCol="1" anchor="b" anchorCtr="0" compatLnSpc="1">
            <a:prstTxWarp prst="textNoShape">
              <a:avLst/>
            </a:prstTxWarp>
          </a:bodyPr>
          <a:lstStyle>
            <a:lvl1pPr defTabSz="935038">
              <a:defRPr sz="1300" b="0"/>
            </a:lvl1pPr>
          </a:lstStyle>
          <a:p>
            <a:endParaRPr lang="en-US"/>
          </a:p>
        </p:txBody>
      </p:sp>
      <p:sp>
        <p:nvSpPr>
          <p:cNvPr id="1146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10625"/>
            <a:ext cx="3041650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35" tIns="46767" rIns="93535" bIns="46767" numCol="1" anchor="b" anchorCtr="0" compatLnSpc="1">
            <a:prstTxWarp prst="textNoShape">
              <a:avLst/>
            </a:prstTxWarp>
          </a:bodyPr>
          <a:lstStyle>
            <a:lvl1pPr algn="r" defTabSz="935038">
              <a:defRPr sz="1300" b="0"/>
            </a:lvl1pPr>
          </a:lstStyle>
          <a:p>
            <a:fld id="{FFEDB9A4-183C-41AE-954C-5573C60F527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3362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/>
          <p:cNvSpPr txBox="1">
            <a:spLocks noGrp="1" noChangeArrowheads="1"/>
          </p:cNvSpPr>
          <p:nvPr/>
        </p:nvSpPr>
        <p:spPr bwMode="auto">
          <a:xfrm>
            <a:off x="3971925" y="8810625"/>
            <a:ext cx="3041650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535" tIns="46767" rIns="93535" bIns="46767" anchor="b"/>
          <a:lstStyle/>
          <a:p>
            <a:pPr algn="r" defTabSz="935038"/>
            <a:fld id="{1D785888-8668-46C5-BC12-79EFD047D201}" type="slidenum">
              <a:rPr lang="en-US" sz="1300" b="0"/>
              <a:pPr algn="r" defTabSz="935038"/>
              <a:t>1</a:t>
            </a:fld>
            <a:endParaRPr lang="en-US" sz="1300" b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/>
          <p:cNvSpPr txBox="1">
            <a:spLocks noGrp="1" noChangeArrowheads="1"/>
          </p:cNvSpPr>
          <p:nvPr/>
        </p:nvSpPr>
        <p:spPr bwMode="auto">
          <a:xfrm>
            <a:off x="3971925" y="8810625"/>
            <a:ext cx="3041650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535" tIns="46767" rIns="93535" bIns="46767" anchor="b"/>
          <a:lstStyle/>
          <a:p>
            <a:pPr algn="r" defTabSz="935038"/>
            <a:fld id="{1D785888-8668-46C5-BC12-79EFD047D201}" type="slidenum">
              <a:rPr lang="en-US" sz="1300" b="0"/>
              <a:pPr algn="r" defTabSz="935038"/>
              <a:t>2</a:t>
            </a:fld>
            <a:endParaRPr lang="en-US" sz="1300" b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/>
          <p:cNvSpPr txBox="1">
            <a:spLocks noGrp="1" noChangeArrowheads="1"/>
          </p:cNvSpPr>
          <p:nvPr/>
        </p:nvSpPr>
        <p:spPr bwMode="auto">
          <a:xfrm>
            <a:off x="3971925" y="8810625"/>
            <a:ext cx="3041650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535" tIns="46767" rIns="93535" bIns="46767" anchor="b"/>
          <a:lstStyle/>
          <a:p>
            <a:pPr algn="r" defTabSz="935038"/>
            <a:fld id="{1D785888-8668-46C5-BC12-79EFD047D201}" type="slidenum">
              <a:rPr lang="en-US" sz="1300" b="0"/>
              <a:pPr algn="r" defTabSz="935038"/>
              <a:t>3</a:t>
            </a:fld>
            <a:endParaRPr lang="en-US" sz="1300" b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/>
          <p:cNvSpPr txBox="1">
            <a:spLocks noGrp="1" noChangeArrowheads="1"/>
          </p:cNvSpPr>
          <p:nvPr/>
        </p:nvSpPr>
        <p:spPr bwMode="auto">
          <a:xfrm>
            <a:off x="3971925" y="8810625"/>
            <a:ext cx="3041650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535" tIns="46767" rIns="93535" bIns="46767" anchor="b"/>
          <a:lstStyle/>
          <a:p>
            <a:pPr algn="r" defTabSz="935038"/>
            <a:fld id="{1D785888-8668-46C5-BC12-79EFD047D201}" type="slidenum">
              <a:rPr lang="en-US" sz="1300" b="0"/>
              <a:pPr algn="r" defTabSz="935038"/>
              <a:t>4</a:t>
            </a:fld>
            <a:endParaRPr lang="en-US" sz="1300" b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/>
          <p:cNvSpPr txBox="1">
            <a:spLocks noGrp="1" noChangeArrowheads="1"/>
          </p:cNvSpPr>
          <p:nvPr/>
        </p:nvSpPr>
        <p:spPr bwMode="auto">
          <a:xfrm>
            <a:off x="3971925" y="8810625"/>
            <a:ext cx="3041650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535" tIns="46767" rIns="93535" bIns="46767" anchor="b"/>
          <a:lstStyle/>
          <a:p>
            <a:pPr algn="r" defTabSz="935038"/>
            <a:fld id="{1D785888-8668-46C5-BC12-79EFD047D201}" type="slidenum">
              <a:rPr lang="en-US" sz="1300" b="0"/>
              <a:pPr algn="r" defTabSz="935038"/>
              <a:t>5</a:t>
            </a:fld>
            <a:endParaRPr lang="en-US" sz="1300" b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/>
          <p:cNvSpPr txBox="1">
            <a:spLocks noGrp="1" noChangeArrowheads="1"/>
          </p:cNvSpPr>
          <p:nvPr/>
        </p:nvSpPr>
        <p:spPr bwMode="auto">
          <a:xfrm>
            <a:off x="3971925" y="8810625"/>
            <a:ext cx="3041650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535" tIns="46767" rIns="93535" bIns="46767" anchor="b"/>
          <a:lstStyle/>
          <a:p>
            <a:pPr algn="r" defTabSz="935038"/>
            <a:fld id="{1D785888-8668-46C5-BC12-79EFD047D201}" type="slidenum">
              <a:rPr lang="en-US" sz="1300" b="0"/>
              <a:pPr algn="r" defTabSz="935038"/>
              <a:t>6</a:t>
            </a:fld>
            <a:endParaRPr lang="en-US" sz="1300" b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B6AB11-7B1D-4B05-A365-205D4A651C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18A9C6-6DA4-4FC8-BC4F-1FBFE30BFE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115450-B29A-418E-A2F5-85D6CC0552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EA865E-AA56-4426-9AC5-AD99DBBC3E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071041-5C8F-4138-BC4D-641E50D720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5B0B18-EA21-41C1-9446-BCFF1C4DE9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83D87B-4463-404A-81CF-B742C68FC1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06F4D4-4B3F-43EE-AE7A-07A83096EA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51A60-26A8-4AE0-8A13-630CE2594B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E6DF35-CC7E-456A-8146-E0CD00472F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2358F7-8FB5-4966-A3EB-B4B668BFA8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>
              <a:defRPr/>
            </a:pPr>
            <a:fld id="{D4226304-40A4-4861-BCDF-558674CED3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28600" y="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Rectangle 3"/>
          <p:cNvSpPr>
            <a:spLocks noChangeArrowheads="1"/>
          </p:cNvSpPr>
          <p:nvPr/>
        </p:nvSpPr>
        <p:spPr bwMode="auto">
          <a:xfrm>
            <a:off x="1524000" y="44450"/>
            <a:ext cx="6553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 i="1" dirty="0">
                <a:solidFill>
                  <a:schemeClr val="tx2"/>
                </a:solidFill>
                <a:latin typeface="Times New Roman" pitchFamily="18" charset="0"/>
              </a:rPr>
              <a:t>Epistle </a:t>
            </a:r>
            <a:r>
              <a:rPr lang="en-US" sz="4000" i="1" dirty="0" smtClean="0">
                <a:solidFill>
                  <a:schemeClr val="tx2"/>
                </a:solidFill>
                <a:latin typeface="Times New Roman" pitchFamily="18" charset="0"/>
              </a:rPr>
              <a:t>of James</a:t>
            </a:r>
            <a:endParaRPr lang="en-US" sz="4000" i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2150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758825"/>
            <a:ext cx="7239000" cy="80963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</p:pic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838200" y="914400"/>
            <a:ext cx="8305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600" b="0">
              <a:latin typeface="Arial Rounded MT Bold" pitchFamily="34" charset="0"/>
            </a:endParaRPr>
          </a:p>
        </p:txBody>
      </p:sp>
      <p:sp>
        <p:nvSpPr>
          <p:cNvPr id="21509" name="AutoShape 6"/>
          <p:cNvSpPr>
            <a:spLocks noChangeArrowheads="1"/>
          </p:cNvSpPr>
          <p:nvPr/>
        </p:nvSpPr>
        <p:spPr bwMode="auto">
          <a:xfrm>
            <a:off x="571500" y="838200"/>
            <a:ext cx="8496300" cy="762000"/>
          </a:xfrm>
          <a:prstGeom prst="horizontalScroll">
            <a:avLst>
              <a:gd name="adj" fmla="val 12500"/>
            </a:avLst>
          </a:prstGeom>
          <a:gradFill rotWithShape="0">
            <a:gsLst>
              <a:gs pos="0">
                <a:srgbClr val="FF66FF"/>
              </a:gs>
              <a:gs pos="50000">
                <a:srgbClr val="FFFFFF"/>
              </a:gs>
              <a:gs pos="100000">
                <a:srgbClr val="FF66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>
              <a:latin typeface="Arial Rounded MT Bold" pitchFamily="34" charset="0"/>
            </a:endParaRPr>
          </a:p>
        </p:txBody>
      </p:sp>
      <p:sp>
        <p:nvSpPr>
          <p:cNvPr id="21510" name="Text Box 7"/>
          <p:cNvSpPr txBox="1">
            <a:spLocks noChangeArrowheads="1"/>
          </p:cNvSpPr>
          <p:nvPr/>
        </p:nvSpPr>
        <p:spPr bwMode="auto">
          <a:xfrm>
            <a:off x="6400800" y="6553200"/>
            <a:ext cx="2895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0" dirty="0" smtClean="0">
                <a:latin typeface="Arial Rounded MT Bold" pitchFamily="34" charset="0"/>
              </a:rPr>
              <a:t>June 9, 2013 </a:t>
            </a:r>
            <a:r>
              <a:rPr lang="en-US" sz="1400" b="0" dirty="0">
                <a:latin typeface="Arial Rounded MT Bold" pitchFamily="34" charset="0"/>
              </a:rPr>
              <a:t>Bob Eckel</a:t>
            </a:r>
          </a:p>
        </p:txBody>
      </p:sp>
      <p:sp>
        <p:nvSpPr>
          <p:cNvPr id="21511" name="Text Box 8"/>
          <p:cNvSpPr txBox="1">
            <a:spLocks noChangeArrowheads="1"/>
          </p:cNvSpPr>
          <p:nvPr/>
        </p:nvSpPr>
        <p:spPr bwMode="auto">
          <a:xfrm>
            <a:off x="4419600" y="6553200"/>
            <a:ext cx="91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Arial Rounded MT Bold" pitchFamily="34" charset="0"/>
              </a:rPr>
              <a:t>   </a:t>
            </a:r>
            <a:r>
              <a:rPr lang="en-US" sz="1800" dirty="0" smtClean="0">
                <a:latin typeface="Arial Rounded MT Bold" pitchFamily="34" charset="0"/>
              </a:rPr>
              <a:t>1</a:t>
            </a:r>
            <a:endParaRPr lang="en-US" sz="1800" dirty="0">
              <a:latin typeface="Arial Rounded MT Bold" pitchFamily="34" charset="0"/>
            </a:endParaRPr>
          </a:p>
        </p:txBody>
      </p:sp>
      <p:sp>
        <p:nvSpPr>
          <p:cNvPr id="21512" name="Text Box 9"/>
          <p:cNvSpPr txBox="1">
            <a:spLocks noChangeArrowheads="1"/>
          </p:cNvSpPr>
          <p:nvPr/>
        </p:nvSpPr>
        <p:spPr bwMode="auto">
          <a:xfrm>
            <a:off x="533400" y="957943"/>
            <a:ext cx="8610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i="1" dirty="0" smtClean="0">
                <a:latin typeface="Times New Roman" pitchFamily="18" charset="0"/>
              </a:rPr>
              <a:t>James </a:t>
            </a:r>
            <a:r>
              <a:rPr lang="en-US" sz="2800" i="1" dirty="0">
                <a:latin typeface="Times New Roman" pitchFamily="18" charset="0"/>
              </a:rPr>
              <a:t>3</a:t>
            </a:r>
            <a:r>
              <a:rPr lang="en-US" sz="2800" i="1" dirty="0" smtClean="0">
                <a:latin typeface="Times New Roman" pitchFamily="18" charset="0"/>
              </a:rPr>
              <a:t>:1-4 “Teachers and Factors in Stumbling”</a:t>
            </a:r>
            <a:endParaRPr lang="en-US" sz="2800" i="1" dirty="0">
              <a:latin typeface="Times New Roman" pitchFamily="18" charset="0"/>
            </a:endParaRPr>
          </a:p>
        </p:txBody>
      </p:sp>
      <p:sp>
        <p:nvSpPr>
          <p:cNvPr id="956426" name="Rectangle 10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676400"/>
            <a:ext cx="8763000" cy="49530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n-US" sz="2400" dirty="0" smtClean="0"/>
              <a:t>Last week Roger reviewed </a:t>
            </a:r>
            <a:r>
              <a:rPr lang="en-US" sz="2400" i="1" dirty="0" smtClean="0"/>
              <a:t>James 2</a:t>
            </a:r>
            <a:r>
              <a:rPr lang="en-US" sz="2400" dirty="0" smtClean="0"/>
              <a:t> putting this section into perspective in terms of the temptation agenda put </a:t>
            </a:r>
            <a:r>
              <a:rPr lang="en-US" sz="2400" dirty="0" smtClean="0"/>
              <a:t>forth </a:t>
            </a:r>
            <a:r>
              <a:rPr lang="en-US" sz="2400" dirty="0" smtClean="0"/>
              <a:t>in </a:t>
            </a:r>
            <a:r>
              <a:rPr lang="en-US" sz="2400" dirty="0" smtClean="0"/>
              <a:t>this </a:t>
            </a:r>
            <a:r>
              <a:rPr lang="en-US" sz="2400" dirty="0" smtClean="0"/>
              <a:t>epistle.</a:t>
            </a:r>
          </a:p>
          <a:p>
            <a:pPr lvl="1">
              <a:lnSpc>
                <a:spcPct val="90000"/>
              </a:lnSpc>
              <a:buFontTx/>
              <a:buAutoNum type="arabicPeriod"/>
            </a:pPr>
            <a:r>
              <a:rPr lang="en-US" sz="1600" dirty="0" smtClean="0">
                <a:latin typeface="+mj-lt"/>
              </a:rPr>
              <a:t>Temptation </a:t>
            </a:r>
            <a:r>
              <a:rPr lang="en-US" sz="1600" dirty="0">
                <a:latin typeface="+mj-lt"/>
              </a:rPr>
              <a:t>to be quick/swift with a negative response and quick to be irritable and angry (hair trigger</a:t>
            </a:r>
            <a:r>
              <a:rPr lang="en-US" sz="1600" dirty="0" smtClean="0">
                <a:latin typeface="+mj-lt"/>
              </a:rPr>
              <a:t>) </a:t>
            </a:r>
            <a:r>
              <a:rPr lang="en-US" sz="1600" dirty="0">
                <a:latin typeface="+mj-lt"/>
              </a:rPr>
              <a:t>- </a:t>
            </a:r>
            <a:r>
              <a:rPr lang="en-US" sz="1600" i="1" dirty="0" smtClean="0">
                <a:latin typeface="+mj-lt"/>
              </a:rPr>
              <a:t>James 1:19-20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600" dirty="0" smtClean="0">
                <a:latin typeface="+mj-lt"/>
              </a:rPr>
              <a:t>         2</a:t>
            </a:r>
            <a:r>
              <a:rPr lang="en-US" sz="1600" dirty="0">
                <a:latin typeface="+mj-lt"/>
              </a:rPr>
              <a:t>. </a:t>
            </a:r>
            <a:r>
              <a:rPr lang="en-US" sz="1600" dirty="0" smtClean="0">
                <a:latin typeface="+mj-lt"/>
              </a:rPr>
              <a:t> Temptation </a:t>
            </a:r>
            <a:r>
              <a:rPr lang="en-US" sz="1600" dirty="0">
                <a:latin typeface="+mj-lt"/>
              </a:rPr>
              <a:t>to be only hearers of the word </a:t>
            </a:r>
            <a:r>
              <a:rPr lang="en-US" sz="1600" dirty="0" smtClean="0">
                <a:latin typeface="+mj-lt"/>
              </a:rPr>
              <a:t>and not </a:t>
            </a:r>
            <a:r>
              <a:rPr lang="en-US" sz="1600" dirty="0">
                <a:latin typeface="+mj-lt"/>
              </a:rPr>
              <a:t>doers of the </a:t>
            </a:r>
            <a:r>
              <a:rPr lang="en-US" sz="1600" dirty="0" smtClean="0">
                <a:latin typeface="+mj-lt"/>
              </a:rPr>
              <a:t>word - </a:t>
            </a:r>
            <a:r>
              <a:rPr lang="en-US" sz="1600" i="1" dirty="0" smtClean="0">
                <a:latin typeface="+mj-lt"/>
              </a:rPr>
              <a:t>James 1:22-25</a:t>
            </a:r>
          </a:p>
          <a:p>
            <a:pPr lvl="1">
              <a:lnSpc>
                <a:spcPct val="90000"/>
              </a:lnSpc>
              <a:buFontTx/>
              <a:buAutoNum type="arabicPeriod" startAt="3"/>
            </a:pPr>
            <a:r>
              <a:rPr lang="en-US" sz="1600" dirty="0" smtClean="0">
                <a:latin typeface="+mj-lt"/>
              </a:rPr>
              <a:t>Temptation </a:t>
            </a:r>
            <a:r>
              <a:rPr lang="en-US" sz="1600" dirty="0">
                <a:latin typeface="+mj-lt"/>
              </a:rPr>
              <a:t>to criticize </a:t>
            </a:r>
            <a:r>
              <a:rPr lang="en-US" sz="1600" dirty="0" smtClean="0">
                <a:latin typeface="+mj-lt"/>
              </a:rPr>
              <a:t>others </a:t>
            </a:r>
            <a:r>
              <a:rPr lang="en-US" sz="1600" dirty="0">
                <a:latin typeface="+mj-lt"/>
              </a:rPr>
              <a:t>- </a:t>
            </a:r>
            <a:r>
              <a:rPr lang="en-US" sz="1600" i="1" dirty="0" smtClean="0">
                <a:latin typeface="+mj-lt"/>
              </a:rPr>
              <a:t>James 1:26,27</a:t>
            </a:r>
          </a:p>
          <a:p>
            <a:pPr marL="457200" lvl="1" indent="0">
              <a:lnSpc>
                <a:spcPct val="90000"/>
              </a:lnSpc>
              <a:buNone/>
            </a:pPr>
            <a:r>
              <a:rPr lang="en-US" sz="1600" dirty="0" smtClean="0">
                <a:latin typeface="+mj-lt"/>
              </a:rPr>
              <a:t>4</a:t>
            </a:r>
            <a:r>
              <a:rPr lang="en-US" sz="1600" dirty="0">
                <a:latin typeface="+mj-lt"/>
              </a:rPr>
              <a:t>.  </a:t>
            </a:r>
            <a:r>
              <a:rPr lang="en-US" sz="1600" dirty="0" smtClean="0">
                <a:latin typeface="+mj-lt"/>
              </a:rPr>
              <a:t> Temptation </a:t>
            </a:r>
            <a:r>
              <a:rPr lang="en-US" sz="1600" dirty="0">
                <a:latin typeface="+mj-lt"/>
              </a:rPr>
              <a:t>to show partiality and </a:t>
            </a:r>
            <a:r>
              <a:rPr lang="en-US" sz="1600" dirty="0" smtClean="0">
                <a:latin typeface="+mj-lt"/>
              </a:rPr>
              <a:t>favoritism - </a:t>
            </a:r>
            <a:r>
              <a:rPr lang="en-US" sz="1600" i="1" dirty="0" smtClean="0">
                <a:latin typeface="+mj-lt"/>
              </a:rPr>
              <a:t>James 2:1-13</a:t>
            </a:r>
          </a:p>
          <a:p>
            <a:pPr lvl="1">
              <a:lnSpc>
                <a:spcPct val="90000"/>
              </a:lnSpc>
              <a:buFontTx/>
              <a:buAutoNum type="arabicPeriod" startAt="5"/>
            </a:pPr>
            <a:r>
              <a:rPr lang="en-US" sz="1600" dirty="0" smtClean="0">
                <a:latin typeface="+mj-lt"/>
              </a:rPr>
              <a:t>Temptation </a:t>
            </a:r>
            <a:r>
              <a:rPr lang="en-US" sz="1600" dirty="0">
                <a:latin typeface="+mj-lt"/>
              </a:rPr>
              <a:t>to boast of our faith without works - </a:t>
            </a:r>
            <a:r>
              <a:rPr lang="en-US" sz="1600" i="1" dirty="0" smtClean="0">
                <a:latin typeface="+mj-lt"/>
              </a:rPr>
              <a:t>James 2:14-26</a:t>
            </a:r>
          </a:p>
          <a:p>
            <a:pPr lvl="1">
              <a:lnSpc>
                <a:spcPct val="90000"/>
              </a:lnSpc>
              <a:buFontTx/>
              <a:buAutoNum type="arabicPeriod" startAt="5"/>
            </a:pPr>
            <a:r>
              <a:rPr lang="en-US" sz="1600" b="1" dirty="0" smtClean="0">
                <a:latin typeface="+mj-lt"/>
              </a:rPr>
              <a:t>Temptation </a:t>
            </a:r>
            <a:r>
              <a:rPr lang="en-US" sz="1600" b="1" dirty="0">
                <a:latin typeface="+mj-lt"/>
              </a:rPr>
              <a:t>to misuse &amp; not restrain the tongue - </a:t>
            </a:r>
            <a:r>
              <a:rPr lang="en-US" sz="1600" b="1" i="1" dirty="0" smtClean="0">
                <a:latin typeface="+mj-lt"/>
              </a:rPr>
              <a:t>James 3:1-12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600" dirty="0" smtClean="0">
                <a:latin typeface="+mj-lt"/>
              </a:rPr>
              <a:t>         7</a:t>
            </a:r>
            <a:r>
              <a:rPr lang="en-US" sz="1600" dirty="0">
                <a:latin typeface="+mj-lt"/>
              </a:rPr>
              <a:t>.  Temptation to walk in human </a:t>
            </a:r>
            <a:r>
              <a:rPr lang="en-US" sz="1600" dirty="0" smtClean="0">
                <a:latin typeface="+mj-lt"/>
              </a:rPr>
              <a:t>vs. </a:t>
            </a:r>
            <a:r>
              <a:rPr lang="en-US" sz="1600" dirty="0">
                <a:latin typeface="+mj-lt"/>
              </a:rPr>
              <a:t>divine wisdom - </a:t>
            </a:r>
            <a:r>
              <a:rPr lang="en-US" sz="1600" i="1" dirty="0" smtClean="0">
                <a:latin typeface="+mj-lt"/>
              </a:rPr>
              <a:t>James 3:13-18</a:t>
            </a:r>
          </a:p>
          <a:p>
            <a:pPr marL="0" indent="0">
              <a:lnSpc>
                <a:spcPct val="90000"/>
              </a:lnSpc>
              <a:buNone/>
            </a:pPr>
            <a:endParaRPr lang="en-US" sz="1600" i="1" dirty="0" smtClean="0">
              <a:latin typeface="+mj-lt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2400" dirty="0" smtClean="0">
                <a:latin typeface="+mj-lt"/>
              </a:rPr>
              <a:t>And today we’re going to begin with </a:t>
            </a:r>
            <a:r>
              <a:rPr lang="en-US" sz="2400" dirty="0" smtClean="0">
                <a:latin typeface="+mj-lt"/>
              </a:rPr>
              <a:t>the 6</a:t>
            </a:r>
            <a:r>
              <a:rPr lang="en-US" sz="2400" baseline="30000" dirty="0" smtClean="0">
                <a:latin typeface="+mj-lt"/>
              </a:rPr>
              <a:t>th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smtClean="0">
                <a:latin typeface="+mj-lt"/>
              </a:rPr>
              <a:t>in the list of 7. </a:t>
            </a:r>
          </a:p>
          <a:p>
            <a:pPr marL="0" indent="0">
              <a:lnSpc>
                <a:spcPct val="90000"/>
              </a:lnSpc>
              <a:buNone/>
            </a:pPr>
            <a:endParaRPr lang="en-US" sz="2400" dirty="0" smtClean="0">
              <a:latin typeface="+mj-lt"/>
            </a:endParaRPr>
          </a:p>
          <a:p>
            <a:pPr>
              <a:lnSpc>
                <a:spcPct val="80000"/>
              </a:lnSpc>
            </a:pPr>
            <a:r>
              <a:rPr lang="en-US" b="1" i="1" dirty="0" smtClean="0"/>
              <a:t>James </a:t>
            </a:r>
            <a:r>
              <a:rPr lang="en-US" b="1" i="1" dirty="0"/>
              <a:t>3</a:t>
            </a:r>
            <a:r>
              <a:rPr lang="en-US" b="1" i="1" dirty="0" smtClean="0"/>
              <a:t>:1 – ‘</a:t>
            </a:r>
            <a:r>
              <a:rPr lang="en-US" b="1" i="1" dirty="0"/>
              <a:t>My brethren, let not many of you become teachers, knowing that we shall receive a stricter judgment</a:t>
            </a:r>
            <a:r>
              <a:rPr lang="en-US" b="1" i="1" dirty="0" smtClean="0"/>
              <a:t>.’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564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564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564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9564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564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564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28600" y="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Rectangle 3"/>
          <p:cNvSpPr>
            <a:spLocks noChangeArrowheads="1"/>
          </p:cNvSpPr>
          <p:nvPr/>
        </p:nvSpPr>
        <p:spPr bwMode="auto">
          <a:xfrm>
            <a:off x="1524000" y="44450"/>
            <a:ext cx="6553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 i="1" dirty="0">
                <a:solidFill>
                  <a:schemeClr val="tx2"/>
                </a:solidFill>
                <a:latin typeface="Times New Roman" pitchFamily="18" charset="0"/>
              </a:rPr>
              <a:t>Epistle </a:t>
            </a:r>
            <a:r>
              <a:rPr lang="en-US" sz="4000" i="1" dirty="0" smtClean="0">
                <a:solidFill>
                  <a:schemeClr val="tx2"/>
                </a:solidFill>
                <a:latin typeface="Times New Roman" pitchFamily="18" charset="0"/>
              </a:rPr>
              <a:t>of James</a:t>
            </a:r>
            <a:endParaRPr lang="en-US" sz="4000" i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2150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758825"/>
            <a:ext cx="7239000" cy="80963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</p:pic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838200" y="914400"/>
            <a:ext cx="8305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600" b="0">
              <a:latin typeface="Arial Rounded MT Bold" pitchFamily="34" charset="0"/>
            </a:endParaRPr>
          </a:p>
        </p:txBody>
      </p:sp>
      <p:sp>
        <p:nvSpPr>
          <p:cNvPr id="21509" name="AutoShape 6"/>
          <p:cNvSpPr>
            <a:spLocks noChangeArrowheads="1"/>
          </p:cNvSpPr>
          <p:nvPr/>
        </p:nvSpPr>
        <p:spPr bwMode="auto">
          <a:xfrm>
            <a:off x="571500" y="838200"/>
            <a:ext cx="8496300" cy="762000"/>
          </a:xfrm>
          <a:prstGeom prst="horizontalScroll">
            <a:avLst>
              <a:gd name="adj" fmla="val 12500"/>
            </a:avLst>
          </a:prstGeom>
          <a:gradFill rotWithShape="0">
            <a:gsLst>
              <a:gs pos="0">
                <a:srgbClr val="FF66FF"/>
              </a:gs>
              <a:gs pos="50000">
                <a:srgbClr val="FFFFFF"/>
              </a:gs>
              <a:gs pos="100000">
                <a:srgbClr val="FF66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>
              <a:latin typeface="Arial Rounded MT Bold" pitchFamily="34" charset="0"/>
            </a:endParaRPr>
          </a:p>
        </p:txBody>
      </p:sp>
      <p:sp>
        <p:nvSpPr>
          <p:cNvPr id="21510" name="Text Box 7"/>
          <p:cNvSpPr txBox="1">
            <a:spLocks noChangeArrowheads="1"/>
          </p:cNvSpPr>
          <p:nvPr/>
        </p:nvSpPr>
        <p:spPr bwMode="auto">
          <a:xfrm>
            <a:off x="6934200" y="6553200"/>
            <a:ext cx="2895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0" dirty="0" smtClean="0">
                <a:latin typeface="Arial Rounded MT Bold" pitchFamily="34" charset="0"/>
              </a:rPr>
              <a:t>June 9, 2013 </a:t>
            </a:r>
            <a:r>
              <a:rPr lang="en-US" sz="1400" b="0" dirty="0">
                <a:latin typeface="Arial Rounded MT Bold" pitchFamily="34" charset="0"/>
              </a:rPr>
              <a:t>Bob Eckel</a:t>
            </a:r>
          </a:p>
        </p:txBody>
      </p:sp>
      <p:sp>
        <p:nvSpPr>
          <p:cNvPr id="21511" name="Text Box 8"/>
          <p:cNvSpPr txBox="1">
            <a:spLocks noChangeArrowheads="1"/>
          </p:cNvSpPr>
          <p:nvPr/>
        </p:nvSpPr>
        <p:spPr bwMode="auto">
          <a:xfrm>
            <a:off x="4419600" y="6553200"/>
            <a:ext cx="91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Arial Rounded MT Bold" pitchFamily="34" charset="0"/>
              </a:rPr>
              <a:t>   </a:t>
            </a:r>
            <a:r>
              <a:rPr lang="en-US" sz="1800" dirty="0" smtClean="0">
                <a:latin typeface="Arial Rounded MT Bold" pitchFamily="34" charset="0"/>
              </a:rPr>
              <a:t>2</a:t>
            </a:r>
            <a:endParaRPr lang="en-US" sz="1800" dirty="0">
              <a:latin typeface="Arial Rounded MT Bold" pitchFamily="34" charset="0"/>
            </a:endParaRPr>
          </a:p>
        </p:txBody>
      </p:sp>
      <p:sp>
        <p:nvSpPr>
          <p:cNvPr id="21512" name="Text Box 9"/>
          <p:cNvSpPr txBox="1">
            <a:spLocks noChangeArrowheads="1"/>
          </p:cNvSpPr>
          <p:nvPr/>
        </p:nvSpPr>
        <p:spPr bwMode="auto">
          <a:xfrm>
            <a:off x="533400" y="957943"/>
            <a:ext cx="8610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i="1" dirty="0" smtClean="0">
                <a:latin typeface="Times New Roman" pitchFamily="18" charset="0"/>
              </a:rPr>
              <a:t>James </a:t>
            </a:r>
            <a:r>
              <a:rPr lang="en-US" sz="2800" i="1" dirty="0">
                <a:latin typeface="Times New Roman" pitchFamily="18" charset="0"/>
              </a:rPr>
              <a:t>3</a:t>
            </a:r>
            <a:r>
              <a:rPr lang="en-US" sz="2800" i="1" dirty="0" smtClean="0">
                <a:latin typeface="Times New Roman" pitchFamily="18" charset="0"/>
              </a:rPr>
              <a:t>:1-4 “Teachers and Factors in Stumbling”</a:t>
            </a:r>
            <a:endParaRPr lang="en-US" sz="2800" i="1" dirty="0">
              <a:latin typeface="Times New Roman" pitchFamily="18" charset="0"/>
            </a:endParaRPr>
          </a:p>
        </p:txBody>
      </p:sp>
      <p:sp>
        <p:nvSpPr>
          <p:cNvPr id="956426" name="Rectangle 10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524000"/>
            <a:ext cx="8763000" cy="4953000"/>
          </a:xfrm>
        </p:spPr>
        <p:txBody>
          <a:bodyPr/>
          <a:lstStyle/>
          <a:p>
            <a:pPr lvl="1">
              <a:lnSpc>
                <a:spcPct val="80000"/>
              </a:lnSpc>
            </a:pPr>
            <a:r>
              <a:rPr lang="en-US" i="1" dirty="0"/>
              <a:t>b</a:t>
            </a:r>
            <a:r>
              <a:rPr lang="en-US" i="1" dirty="0" smtClean="0"/>
              <a:t>ecome </a:t>
            </a:r>
            <a:r>
              <a:rPr lang="en-US" dirty="0" smtClean="0"/>
              <a:t>or</a:t>
            </a:r>
            <a:r>
              <a:rPr lang="en-US" i="1" dirty="0" smtClean="0"/>
              <a:t> be – </a:t>
            </a:r>
            <a:r>
              <a:rPr lang="en-US" dirty="0" smtClean="0"/>
              <a:t>present imperative!</a:t>
            </a:r>
          </a:p>
          <a:p>
            <a:pPr lvl="2">
              <a:lnSpc>
                <a:spcPct val="80000"/>
              </a:lnSpc>
            </a:pPr>
            <a:r>
              <a:rPr lang="en-US" dirty="0" smtClean="0"/>
              <a:t>Why is James expressing this warning?  </a:t>
            </a:r>
          </a:p>
          <a:p>
            <a:pPr lvl="3">
              <a:lnSpc>
                <a:spcPct val="80000"/>
              </a:lnSpc>
            </a:pPr>
            <a:r>
              <a:rPr lang="en-US" dirty="0" smtClean="0"/>
              <a:t>Don’t you think he’s dealing with the motive?</a:t>
            </a:r>
          </a:p>
          <a:p>
            <a:pPr lvl="3">
              <a:lnSpc>
                <a:spcPct val="80000"/>
              </a:lnSpc>
            </a:pPr>
            <a:r>
              <a:rPr lang="en-US" i="1" dirty="0"/>
              <a:t>k</a:t>
            </a:r>
            <a:r>
              <a:rPr lang="en-US" i="1" dirty="0" smtClean="0"/>
              <a:t>nowing (</a:t>
            </a:r>
            <a:r>
              <a:rPr lang="en-US" i="1" dirty="0" err="1" smtClean="0"/>
              <a:t>eido</a:t>
            </a:r>
            <a:r>
              <a:rPr lang="en-US" i="1" dirty="0" smtClean="0"/>
              <a:t> – </a:t>
            </a:r>
            <a:r>
              <a:rPr lang="en-US" dirty="0" smtClean="0"/>
              <a:t>factual knowledge)</a:t>
            </a:r>
            <a:r>
              <a:rPr lang="en-US" i="1" dirty="0" smtClean="0"/>
              <a:t> </a:t>
            </a:r>
            <a:r>
              <a:rPr lang="en-US" dirty="0" smtClean="0"/>
              <a:t>what?  </a:t>
            </a:r>
          </a:p>
          <a:p>
            <a:pPr lvl="4">
              <a:lnSpc>
                <a:spcPct val="80000"/>
              </a:lnSpc>
            </a:pPr>
            <a:r>
              <a:rPr lang="en-US" dirty="0" smtClean="0"/>
              <a:t>You will receive a </a:t>
            </a:r>
            <a:r>
              <a:rPr lang="en-US" i="1" dirty="0" smtClean="0"/>
              <a:t>stricter judgment (greater condemnation)  </a:t>
            </a:r>
          </a:p>
          <a:p>
            <a:pPr lvl="4">
              <a:lnSpc>
                <a:spcPct val="80000"/>
              </a:lnSpc>
            </a:pPr>
            <a:r>
              <a:rPr lang="en-US" dirty="0" smtClean="0"/>
              <a:t>And from whom is that </a:t>
            </a:r>
            <a:r>
              <a:rPr lang="en-US" i="1" dirty="0" smtClean="0"/>
              <a:t>condemnation, </a:t>
            </a:r>
            <a:r>
              <a:rPr lang="en-US" dirty="0" smtClean="0"/>
              <a:t>the Lord and/or the </a:t>
            </a:r>
            <a:r>
              <a:rPr lang="en-US" dirty="0" smtClean="0"/>
              <a:t>body and/or from elsewhere?  </a:t>
            </a:r>
            <a:endParaRPr lang="en-US" dirty="0" smtClean="0"/>
          </a:p>
          <a:p>
            <a:pPr lvl="4">
              <a:lnSpc>
                <a:spcPct val="80000"/>
              </a:lnSpc>
            </a:pPr>
            <a:r>
              <a:rPr lang="en-US" dirty="0" smtClean="0"/>
              <a:t>Do you think that this warning relates to the history of the Jewish leadership (</a:t>
            </a:r>
            <a:r>
              <a:rPr lang="en-US" i="1" dirty="0" smtClean="0"/>
              <a:t>Rom 2:17-24</a:t>
            </a:r>
            <a:r>
              <a:rPr lang="en-US" dirty="0" smtClean="0"/>
              <a:t>)?</a:t>
            </a:r>
          </a:p>
          <a:p>
            <a:pPr lvl="4">
              <a:lnSpc>
                <a:spcPct val="80000"/>
              </a:lnSpc>
            </a:pPr>
            <a:r>
              <a:rPr lang="en-US" dirty="0" smtClean="0"/>
              <a:t>But I thought that there was </a:t>
            </a:r>
            <a:r>
              <a:rPr lang="en-US" i="1" dirty="0" smtClean="0"/>
              <a:t>no condemnation </a:t>
            </a:r>
            <a:r>
              <a:rPr lang="en-US" i="1" dirty="0" smtClean="0"/>
              <a:t>to </a:t>
            </a:r>
            <a:r>
              <a:rPr lang="en-US" i="1" dirty="0" smtClean="0"/>
              <a:t>those who are in Christ Jesus (Rom 8:1)</a:t>
            </a:r>
            <a:r>
              <a:rPr lang="en-US" dirty="0" smtClean="0"/>
              <a:t>?  </a:t>
            </a:r>
          </a:p>
          <a:p>
            <a:pPr lvl="4">
              <a:lnSpc>
                <a:spcPct val="80000"/>
              </a:lnSpc>
            </a:pPr>
            <a:r>
              <a:rPr lang="en-US" dirty="0" smtClean="0"/>
              <a:t>Nevertheless, there is a greater responsibility isn’t there – </a:t>
            </a:r>
            <a:r>
              <a:rPr lang="en-US" i="1" dirty="0" smtClean="0"/>
              <a:t>Rom 2:20,21.</a:t>
            </a:r>
          </a:p>
          <a:p>
            <a:pPr>
              <a:lnSpc>
                <a:spcPct val="80000"/>
              </a:lnSpc>
            </a:pPr>
            <a:r>
              <a:rPr lang="en-US" b="1" i="1" dirty="0" smtClean="0"/>
              <a:t>James 3:2 – ‘</a:t>
            </a:r>
            <a:r>
              <a:rPr lang="en-US" b="1" i="1" dirty="0"/>
              <a:t>For we all stumble in many things. If anyone does not stumble in word, he [is] a perfect man, able also to bridle the whole body</a:t>
            </a:r>
            <a:r>
              <a:rPr lang="en-US" b="1" i="1" dirty="0" smtClean="0"/>
              <a:t>.’</a:t>
            </a:r>
          </a:p>
        </p:txBody>
      </p:sp>
    </p:spTree>
    <p:extLst>
      <p:ext uri="{BB962C8B-B14F-4D97-AF65-F5344CB8AC3E}">
        <p14:creationId xmlns:p14="http://schemas.microsoft.com/office/powerpoint/2010/main" val="6483154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9564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564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564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28600" y="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Rectangle 3"/>
          <p:cNvSpPr>
            <a:spLocks noChangeArrowheads="1"/>
          </p:cNvSpPr>
          <p:nvPr/>
        </p:nvSpPr>
        <p:spPr bwMode="auto">
          <a:xfrm>
            <a:off x="1524000" y="44450"/>
            <a:ext cx="6553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 i="1" dirty="0">
                <a:solidFill>
                  <a:schemeClr val="tx2"/>
                </a:solidFill>
                <a:latin typeface="Times New Roman" pitchFamily="18" charset="0"/>
              </a:rPr>
              <a:t>Epistle </a:t>
            </a:r>
            <a:r>
              <a:rPr lang="en-US" sz="4000" i="1" dirty="0" smtClean="0">
                <a:solidFill>
                  <a:schemeClr val="tx2"/>
                </a:solidFill>
                <a:latin typeface="Times New Roman" pitchFamily="18" charset="0"/>
              </a:rPr>
              <a:t>of James</a:t>
            </a:r>
            <a:endParaRPr lang="en-US" sz="4000" i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2150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758825"/>
            <a:ext cx="7239000" cy="80963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</p:pic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838200" y="914400"/>
            <a:ext cx="8305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600" b="0">
              <a:latin typeface="Arial Rounded MT Bold" pitchFamily="34" charset="0"/>
            </a:endParaRPr>
          </a:p>
        </p:txBody>
      </p:sp>
      <p:sp>
        <p:nvSpPr>
          <p:cNvPr id="21509" name="AutoShape 6"/>
          <p:cNvSpPr>
            <a:spLocks noChangeArrowheads="1"/>
          </p:cNvSpPr>
          <p:nvPr/>
        </p:nvSpPr>
        <p:spPr bwMode="auto">
          <a:xfrm>
            <a:off x="571500" y="838200"/>
            <a:ext cx="8496300" cy="762000"/>
          </a:xfrm>
          <a:prstGeom prst="horizontalScroll">
            <a:avLst>
              <a:gd name="adj" fmla="val 12500"/>
            </a:avLst>
          </a:prstGeom>
          <a:gradFill rotWithShape="0">
            <a:gsLst>
              <a:gs pos="0">
                <a:srgbClr val="FF66FF"/>
              </a:gs>
              <a:gs pos="50000">
                <a:srgbClr val="FFFFFF"/>
              </a:gs>
              <a:gs pos="100000">
                <a:srgbClr val="FF66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>
              <a:latin typeface="Arial Rounded MT Bold" pitchFamily="34" charset="0"/>
            </a:endParaRPr>
          </a:p>
        </p:txBody>
      </p:sp>
      <p:sp>
        <p:nvSpPr>
          <p:cNvPr id="21510" name="Text Box 7"/>
          <p:cNvSpPr txBox="1">
            <a:spLocks noChangeArrowheads="1"/>
          </p:cNvSpPr>
          <p:nvPr/>
        </p:nvSpPr>
        <p:spPr bwMode="auto">
          <a:xfrm>
            <a:off x="6400800" y="6553200"/>
            <a:ext cx="2895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0" dirty="0" smtClean="0">
                <a:latin typeface="Arial Rounded MT Bold" pitchFamily="34" charset="0"/>
              </a:rPr>
              <a:t>June 9, 2013 </a:t>
            </a:r>
            <a:r>
              <a:rPr lang="en-US" sz="1400" b="0" dirty="0">
                <a:latin typeface="Arial Rounded MT Bold" pitchFamily="34" charset="0"/>
              </a:rPr>
              <a:t>Bob Eckel</a:t>
            </a:r>
          </a:p>
        </p:txBody>
      </p:sp>
      <p:sp>
        <p:nvSpPr>
          <p:cNvPr id="21511" name="Text Box 8"/>
          <p:cNvSpPr txBox="1">
            <a:spLocks noChangeArrowheads="1"/>
          </p:cNvSpPr>
          <p:nvPr/>
        </p:nvSpPr>
        <p:spPr bwMode="auto">
          <a:xfrm>
            <a:off x="4419600" y="6553200"/>
            <a:ext cx="91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Arial Rounded MT Bold" pitchFamily="34" charset="0"/>
              </a:rPr>
              <a:t>   </a:t>
            </a:r>
            <a:r>
              <a:rPr lang="en-US" sz="1800" dirty="0" smtClean="0">
                <a:latin typeface="Arial Rounded MT Bold" pitchFamily="34" charset="0"/>
              </a:rPr>
              <a:t>3</a:t>
            </a:r>
            <a:endParaRPr lang="en-US" sz="1800" dirty="0">
              <a:latin typeface="Arial Rounded MT Bold" pitchFamily="34" charset="0"/>
            </a:endParaRPr>
          </a:p>
        </p:txBody>
      </p:sp>
      <p:sp>
        <p:nvSpPr>
          <p:cNvPr id="21512" name="Text Box 9"/>
          <p:cNvSpPr txBox="1">
            <a:spLocks noChangeArrowheads="1"/>
          </p:cNvSpPr>
          <p:nvPr/>
        </p:nvSpPr>
        <p:spPr bwMode="auto">
          <a:xfrm>
            <a:off x="533400" y="957943"/>
            <a:ext cx="8610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i="1" dirty="0" smtClean="0">
                <a:latin typeface="Times New Roman" pitchFamily="18" charset="0"/>
              </a:rPr>
              <a:t>James </a:t>
            </a:r>
            <a:r>
              <a:rPr lang="en-US" sz="2800" i="1" dirty="0">
                <a:latin typeface="Times New Roman" pitchFamily="18" charset="0"/>
              </a:rPr>
              <a:t>3</a:t>
            </a:r>
            <a:r>
              <a:rPr lang="en-US" sz="2800" i="1" dirty="0" smtClean="0">
                <a:latin typeface="Times New Roman" pitchFamily="18" charset="0"/>
              </a:rPr>
              <a:t>:1-4 “Teachers and Factors in Stumbling”</a:t>
            </a:r>
            <a:endParaRPr lang="en-US" sz="2800" i="1" dirty="0">
              <a:latin typeface="Times New Roman" pitchFamily="18" charset="0"/>
            </a:endParaRPr>
          </a:p>
        </p:txBody>
      </p:sp>
      <p:sp>
        <p:nvSpPr>
          <p:cNvPr id="956426" name="Rectangle 10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524000"/>
            <a:ext cx="8763000" cy="4953000"/>
          </a:xfrm>
        </p:spPr>
        <p:txBody>
          <a:bodyPr/>
          <a:lstStyle/>
          <a:p>
            <a:pPr lvl="1">
              <a:lnSpc>
                <a:spcPct val="80000"/>
              </a:lnSpc>
            </a:pPr>
            <a:r>
              <a:rPr lang="en-US" i="1" dirty="0"/>
              <a:t>s</a:t>
            </a:r>
            <a:r>
              <a:rPr lang="en-US" i="1" dirty="0" smtClean="0"/>
              <a:t>tumble</a:t>
            </a:r>
            <a:r>
              <a:rPr lang="en-US" dirty="0" smtClean="0"/>
              <a:t> might be better translated here as </a:t>
            </a:r>
            <a:r>
              <a:rPr lang="en-US" i="1" dirty="0" smtClean="0"/>
              <a:t>offend</a:t>
            </a:r>
          </a:p>
          <a:p>
            <a:pPr lvl="1">
              <a:lnSpc>
                <a:spcPct val="80000"/>
              </a:lnSpc>
            </a:pPr>
            <a:r>
              <a:rPr lang="en-US" dirty="0"/>
              <a:t>In what ways do we </a:t>
            </a:r>
            <a:r>
              <a:rPr lang="en-US" i="1" dirty="0"/>
              <a:t>stumble </a:t>
            </a:r>
            <a:r>
              <a:rPr lang="en-US" dirty="0"/>
              <a:t>or </a:t>
            </a:r>
            <a:r>
              <a:rPr lang="en-US" i="1" dirty="0"/>
              <a:t>offend</a:t>
            </a:r>
            <a:r>
              <a:rPr lang="en-US" dirty="0" smtClean="0"/>
              <a:t>?</a:t>
            </a:r>
            <a:endParaRPr lang="en-US" dirty="0" smtClean="0"/>
          </a:p>
          <a:p>
            <a:pPr lvl="1">
              <a:lnSpc>
                <a:spcPct val="80000"/>
              </a:lnSpc>
            </a:pPr>
            <a:r>
              <a:rPr lang="en-US" dirty="0" smtClean="0"/>
              <a:t>Those </a:t>
            </a:r>
            <a:r>
              <a:rPr lang="en-US" dirty="0" smtClean="0"/>
              <a:t>who don’t </a:t>
            </a:r>
            <a:r>
              <a:rPr lang="en-US" i="1" dirty="0" smtClean="0"/>
              <a:t>offend </a:t>
            </a:r>
            <a:r>
              <a:rPr lang="en-US" dirty="0" smtClean="0"/>
              <a:t>are considered </a:t>
            </a:r>
            <a:r>
              <a:rPr lang="en-US" i="1" dirty="0" smtClean="0"/>
              <a:t>perfect</a:t>
            </a:r>
          </a:p>
          <a:p>
            <a:pPr lvl="2">
              <a:lnSpc>
                <a:spcPct val="80000"/>
              </a:lnSpc>
            </a:pPr>
            <a:r>
              <a:rPr lang="en-US" i="1" dirty="0" err="1" smtClean="0"/>
              <a:t>Eph</a:t>
            </a:r>
            <a:r>
              <a:rPr lang="en-US" i="1" dirty="0" smtClean="0"/>
              <a:t> 3:15 - </a:t>
            </a:r>
            <a:r>
              <a:rPr lang="en-US" i="1" dirty="0"/>
              <a:t>Therefore let us, as many as </a:t>
            </a:r>
            <a:r>
              <a:rPr lang="en-US" i="1" dirty="0" smtClean="0"/>
              <a:t>be </a:t>
            </a:r>
            <a:r>
              <a:rPr lang="en-US" b="1" i="1" dirty="0" smtClean="0"/>
              <a:t>perfect</a:t>
            </a:r>
            <a:r>
              <a:rPr lang="en-US" i="1" dirty="0" smtClean="0"/>
              <a:t>, </a:t>
            </a:r>
            <a:r>
              <a:rPr lang="en-US" i="1" dirty="0"/>
              <a:t>have this mind; and if in anything you think otherwise, God will reveal even this to you.</a:t>
            </a:r>
            <a:endParaRPr lang="en-US" i="1" dirty="0" smtClean="0"/>
          </a:p>
          <a:p>
            <a:pPr lvl="2">
              <a:lnSpc>
                <a:spcPct val="80000"/>
              </a:lnSpc>
            </a:pPr>
            <a:r>
              <a:rPr lang="en-US" i="1" dirty="0" smtClean="0"/>
              <a:t>Col </a:t>
            </a:r>
            <a:r>
              <a:rPr lang="en-US" i="1" dirty="0"/>
              <a:t>1:28 - Him we preach, warning every man and teaching every man in all wisdom, that we may present every man </a:t>
            </a:r>
            <a:r>
              <a:rPr lang="en-US" b="1" i="1" dirty="0"/>
              <a:t>perfect</a:t>
            </a:r>
            <a:r>
              <a:rPr lang="en-US" i="1" dirty="0"/>
              <a:t> in Christ Jesus</a:t>
            </a:r>
            <a:r>
              <a:rPr lang="en-US" i="1" dirty="0" smtClean="0"/>
              <a:t>.</a:t>
            </a:r>
          </a:p>
          <a:p>
            <a:pPr lvl="2">
              <a:lnSpc>
                <a:spcPct val="80000"/>
              </a:lnSpc>
            </a:pPr>
            <a:r>
              <a:rPr lang="en-US" dirty="0" smtClean="0"/>
              <a:t>How </a:t>
            </a:r>
            <a:r>
              <a:rPr lang="en-US" dirty="0"/>
              <a:t>are you doing here</a:t>
            </a:r>
            <a:r>
              <a:rPr lang="en-US" dirty="0" smtClean="0"/>
              <a:t>?</a:t>
            </a:r>
          </a:p>
          <a:p>
            <a:pPr lvl="2">
              <a:lnSpc>
                <a:spcPct val="80000"/>
              </a:lnSpc>
            </a:pPr>
            <a:r>
              <a:rPr lang="en-US" dirty="0" smtClean="0"/>
              <a:t>And </a:t>
            </a:r>
            <a:r>
              <a:rPr lang="en-US" dirty="0" smtClean="0"/>
              <a:t>those that are </a:t>
            </a:r>
            <a:r>
              <a:rPr lang="en-US" i="1" dirty="0" smtClean="0"/>
              <a:t>perfect</a:t>
            </a:r>
            <a:r>
              <a:rPr lang="en-US" dirty="0" smtClean="0"/>
              <a:t> </a:t>
            </a:r>
            <a:r>
              <a:rPr lang="en-US" dirty="0" smtClean="0"/>
              <a:t>are able to </a:t>
            </a:r>
            <a:r>
              <a:rPr lang="en-US" i="1" dirty="0" smtClean="0"/>
              <a:t>bridle the whole body </a:t>
            </a:r>
            <a:r>
              <a:rPr lang="en-US" dirty="0" smtClean="0"/>
              <a:t>– huh?</a:t>
            </a:r>
          </a:p>
          <a:p>
            <a:pPr lvl="3">
              <a:lnSpc>
                <a:spcPct val="80000"/>
              </a:lnSpc>
            </a:pPr>
            <a:r>
              <a:rPr lang="en-US" i="1" dirty="0"/>
              <a:t>b</a:t>
            </a:r>
            <a:r>
              <a:rPr lang="en-US" i="1" dirty="0" smtClean="0"/>
              <a:t>ridle – hold in check, guide, restrain</a:t>
            </a:r>
          </a:p>
          <a:p>
            <a:pPr lvl="3">
              <a:lnSpc>
                <a:spcPct val="80000"/>
              </a:lnSpc>
            </a:pPr>
            <a:r>
              <a:rPr lang="en-US" i="1" dirty="0"/>
              <a:t>b</a:t>
            </a:r>
            <a:r>
              <a:rPr lang="en-US" i="1" dirty="0" smtClean="0"/>
              <a:t>ody – </a:t>
            </a:r>
            <a:r>
              <a:rPr lang="en-US" dirty="0" smtClean="0"/>
              <a:t>the individual (self) or the church?</a:t>
            </a:r>
          </a:p>
          <a:p>
            <a:pPr lvl="4">
              <a:lnSpc>
                <a:spcPct val="80000"/>
              </a:lnSpc>
            </a:pPr>
            <a:r>
              <a:rPr lang="en-US" dirty="0" smtClean="0"/>
              <a:t>Self </a:t>
            </a:r>
            <a:r>
              <a:rPr lang="en-US" dirty="0" smtClean="0"/>
              <a:t>- </a:t>
            </a:r>
            <a:r>
              <a:rPr lang="en-US" dirty="0" smtClean="0"/>
              <a:t>including </a:t>
            </a:r>
            <a:r>
              <a:rPr lang="en-US" dirty="0" smtClean="0"/>
              <a:t>the </a:t>
            </a:r>
            <a:r>
              <a:rPr lang="en-US" dirty="0" smtClean="0"/>
              <a:t>tongue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8683733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9564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564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564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28600" y="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Rectangle 3"/>
          <p:cNvSpPr>
            <a:spLocks noChangeArrowheads="1"/>
          </p:cNvSpPr>
          <p:nvPr/>
        </p:nvSpPr>
        <p:spPr bwMode="auto">
          <a:xfrm>
            <a:off x="1524000" y="44450"/>
            <a:ext cx="6553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 i="1" dirty="0">
                <a:solidFill>
                  <a:schemeClr val="tx2"/>
                </a:solidFill>
                <a:latin typeface="Times New Roman" pitchFamily="18" charset="0"/>
              </a:rPr>
              <a:t>Epistle </a:t>
            </a:r>
            <a:r>
              <a:rPr lang="en-US" sz="4000" i="1" dirty="0" smtClean="0">
                <a:solidFill>
                  <a:schemeClr val="tx2"/>
                </a:solidFill>
                <a:latin typeface="Times New Roman" pitchFamily="18" charset="0"/>
              </a:rPr>
              <a:t>of James</a:t>
            </a:r>
            <a:endParaRPr lang="en-US" sz="4000" i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2150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758825"/>
            <a:ext cx="7239000" cy="80963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</p:pic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838200" y="914400"/>
            <a:ext cx="8305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600" b="0">
              <a:latin typeface="Arial Rounded MT Bold" pitchFamily="34" charset="0"/>
            </a:endParaRPr>
          </a:p>
        </p:txBody>
      </p:sp>
      <p:sp>
        <p:nvSpPr>
          <p:cNvPr id="21509" name="AutoShape 6"/>
          <p:cNvSpPr>
            <a:spLocks noChangeArrowheads="1"/>
          </p:cNvSpPr>
          <p:nvPr/>
        </p:nvSpPr>
        <p:spPr bwMode="auto">
          <a:xfrm>
            <a:off x="571500" y="838200"/>
            <a:ext cx="8496300" cy="762000"/>
          </a:xfrm>
          <a:prstGeom prst="horizontalScroll">
            <a:avLst>
              <a:gd name="adj" fmla="val 12500"/>
            </a:avLst>
          </a:prstGeom>
          <a:gradFill rotWithShape="0">
            <a:gsLst>
              <a:gs pos="0">
                <a:srgbClr val="FF66FF"/>
              </a:gs>
              <a:gs pos="50000">
                <a:srgbClr val="FFFFFF"/>
              </a:gs>
              <a:gs pos="100000">
                <a:srgbClr val="FF66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>
              <a:latin typeface="Arial Rounded MT Bold" pitchFamily="34" charset="0"/>
            </a:endParaRPr>
          </a:p>
        </p:txBody>
      </p:sp>
      <p:sp>
        <p:nvSpPr>
          <p:cNvPr id="21510" name="Text Box 7"/>
          <p:cNvSpPr txBox="1">
            <a:spLocks noChangeArrowheads="1"/>
          </p:cNvSpPr>
          <p:nvPr/>
        </p:nvSpPr>
        <p:spPr bwMode="auto">
          <a:xfrm>
            <a:off x="6400800" y="6553200"/>
            <a:ext cx="2895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0" dirty="0" smtClean="0">
                <a:latin typeface="Arial Rounded MT Bold" pitchFamily="34" charset="0"/>
              </a:rPr>
              <a:t>June 9, 2013 </a:t>
            </a:r>
            <a:r>
              <a:rPr lang="en-US" sz="1400" b="0" dirty="0">
                <a:latin typeface="Arial Rounded MT Bold" pitchFamily="34" charset="0"/>
              </a:rPr>
              <a:t>Bob Eckel</a:t>
            </a:r>
          </a:p>
        </p:txBody>
      </p:sp>
      <p:sp>
        <p:nvSpPr>
          <p:cNvPr id="21511" name="Text Box 8"/>
          <p:cNvSpPr txBox="1">
            <a:spLocks noChangeArrowheads="1"/>
          </p:cNvSpPr>
          <p:nvPr/>
        </p:nvSpPr>
        <p:spPr bwMode="auto">
          <a:xfrm>
            <a:off x="4419600" y="6553200"/>
            <a:ext cx="91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Arial Rounded MT Bold" pitchFamily="34" charset="0"/>
              </a:rPr>
              <a:t>   </a:t>
            </a:r>
            <a:r>
              <a:rPr lang="en-US" sz="1800" dirty="0" smtClean="0">
                <a:latin typeface="Arial Rounded MT Bold" pitchFamily="34" charset="0"/>
              </a:rPr>
              <a:t>4</a:t>
            </a:r>
            <a:endParaRPr lang="en-US" sz="1800" dirty="0">
              <a:latin typeface="Arial Rounded MT Bold" pitchFamily="34" charset="0"/>
            </a:endParaRPr>
          </a:p>
        </p:txBody>
      </p:sp>
      <p:sp>
        <p:nvSpPr>
          <p:cNvPr id="21512" name="Text Box 9"/>
          <p:cNvSpPr txBox="1">
            <a:spLocks noChangeArrowheads="1"/>
          </p:cNvSpPr>
          <p:nvPr/>
        </p:nvSpPr>
        <p:spPr bwMode="auto">
          <a:xfrm>
            <a:off x="533400" y="957943"/>
            <a:ext cx="8610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i="1" dirty="0" smtClean="0">
                <a:latin typeface="Times New Roman" pitchFamily="18" charset="0"/>
              </a:rPr>
              <a:t>James </a:t>
            </a:r>
            <a:r>
              <a:rPr lang="en-US" sz="2800" i="1" dirty="0">
                <a:latin typeface="Times New Roman" pitchFamily="18" charset="0"/>
              </a:rPr>
              <a:t>3</a:t>
            </a:r>
            <a:r>
              <a:rPr lang="en-US" sz="2800" i="1" dirty="0" smtClean="0">
                <a:latin typeface="Times New Roman" pitchFamily="18" charset="0"/>
              </a:rPr>
              <a:t>:1-4 “Teachers and Factors in Stumbling”</a:t>
            </a:r>
            <a:endParaRPr lang="en-US" sz="2800" i="1" dirty="0">
              <a:latin typeface="Times New Roman" pitchFamily="18" charset="0"/>
            </a:endParaRPr>
          </a:p>
        </p:txBody>
      </p:sp>
      <p:sp>
        <p:nvSpPr>
          <p:cNvPr id="956426" name="Rectangle 10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524000"/>
            <a:ext cx="8839200" cy="4953000"/>
          </a:xfrm>
        </p:spPr>
        <p:txBody>
          <a:bodyPr/>
          <a:lstStyle/>
          <a:p>
            <a:pPr lvl="4">
              <a:lnSpc>
                <a:spcPct val="80000"/>
              </a:lnSpc>
            </a:pPr>
            <a:r>
              <a:rPr lang="en-US" dirty="0" smtClean="0"/>
              <a:t>This means </a:t>
            </a:r>
            <a:r>
              <a:rPr lang="en-US" b="1" dirty="0" smtClean="0"/>
              <a:t>responding</a:t>
            </a:r>
            <a:r>
              <a:rPr lang="en-US" dirty="0" smtClean="0"/>
              <a:t> by </a:t>
            </a:r>
            <a:r>
              <a:rPr lang="en-US" dirty="0"/>
              <a:t>the HS and not </a:t>
            </a:r>
            <a:r>
              <a:rPr lang="en-US" b="1" dirty="0"/>
              <a:t>reacting</a:t>
            </a:r>
            <a:r>
              <a:rPr lang="en-US" dirty="0"/>
              <a:t> in the flesh.</a:t>
            </a:r>
          </a:p>
          <a:p>
            <a:pPr lvl="1">
              <a:lnSpc>
                <a:spcPct val="80000"/>
              </a:lnSpc>
            </a:pPr>
            <a:r>
              <a:rPr lang="en-US" dirty="0"/>
              <a:t>Remember, </a:t>
            </a:r>
            <a:r>
              <a:rPr lang="en-US" i="1" dirty="0"/>
              <a:t>I John 1:8 </a:t>
            </a:r>
            <a:r>
              <a:rPr lang="en-US" dirty="0"/>
              <a:t>still applies</a:t>
            </a:r>
            <a:r>
              <a:rPr lang="en-US" dirty="0" smtClean="0"/>
              <a:t>!</a:t>
            </a:r>
          </a:p>
          <a:p>
            <a:pPr lvl="1">
              <a:lnSpc>
                <a:spcPct val="80000"/>
              </a:lnSpc>
            </a:pPr>
            <a:r>
              <a:rPr lang="en-US" dirty="0" smtClean="0"/>
              <a:t>The application</a:t>
            </a:r>
            <a:endParaRPr lang="en-US" dirty="0"/>
          </a:p>
          <a:p>
            <a:pPr lvl="2">
              <a:lnSpc>
                <a:spcPct val="80000"/>
              </a:lnSpc>
            </a:pPr>
            <a:r>
              <a:rPr lang="en-US" i="1" dirty="0" smtClean="0"/>
              <a:t>James </a:t>
            </a:r>
            <a:r>
              <a:rPr lang="en-US" i="1" dirty="0" smtClean="0"/>
              <a:t>3:13 - </a:t>
            </a:r>
            <a:r>
              <a:rPr lang="en-US" i="1" dirty="0"/>
              <a:t>Who [is] wise and understanding among you? Let him show by good conduct [that] his works [are done] in the meekness of wisdom. </a:t>
            </a:r>
            <a:endParaRPr lang="en-US" i="1" dirty="0" smtClean="0"/>
          </a:p>
          <a:p>
            <a:pPr lvl="2">
              <a:lnSpc>
                <a:spcPct val="80000"/>
              </a:lnSpc>
            </a:pPr>
            <a:r>
              <a:rPr lang="en-US" i="1" dirty="0" smtClean="0"/>
              <a:t>I </a:t>
            </a:r>
            <a:r>
              <a:rPr lang="en-US" i="1" dirty="0" err="1" smtClean="0"/>
              <a:t>Cor</a:t>
            </a:r>
            <a:r>
              <a:rPr lang="en-US" i="1" dirty="0" smtClean="0"/>
              <a:t> 9:27 – </a:t>
            </a:r>
            <a:r>
              <a:rPr lang="en-US" i="1" dirty="0"/>
              <a:t>But I discipline my body and bring [it] into subjection, lest, when I have preached to others, I myself should become disqualified. </a:t>
            </a:r>
            <a:endParaRPr lang="en-US" i="1" dirty="0" smtClean="0"/>
          </a:p>
          <a:p>
            <a:pPr>
              <a:lnSpc>
                <a:spcPct val="80000"/>
              </a:lnSpc>
            </a:pPr>
            <a:r>
              <a:rPr lang="en-US" b="1" i="1" dirty="0" smtClean="0"/>
              <a:t>James 3:3 – ‘</a:t>
            </a:r>
            <a:r>
              <a:rPr lang="en-US" b="1" i="1" dirty="0"/>
              <a:t>Indeed, </a:t>
            </a:r>
            <a:r>
              <a:rPr lang="en-US" b="1" i="1" dirty="0" smtClean="0"/>
              <a:t>we </a:t>
            </a:r>
            <a:r>
              <a:rPr lang="en-US" b="1" i="1" dirty="0"/>
              <a:t>put bits in horses' mouths that they may obey us, and we turn their whole body</a:t>
            </a:r>
            <a:r>
              <a:rPr lang="en-US" b="1" i="1" dirty="0" smtClean="0"/>
              <a:t>. </a:t>
            </a:r>
            <a:r>
              <a:rPr lang="en-US" b="1" i="1" dirty="0"/>
              <a:t>Look also at ships: although they are so large and are driven by fierce winds, they are turned by a very small rudder wherever </a:t>
            </a:r>
            <a:r>
              <a:rPr lang="en-US" b="1" i="1" dirty="0" smtClean="0"/>
              <a:t>the</a:t>
            </a:r>
            <a:endParaRPr lang="en-US" b="1" i="1" dirty="0" smtClean="0"/>
          </a:p>
        </p:txBody>
      </p:sp>
    </p:spTree>
    <p:extLst>
      <p:ext uri="{BB962C8B-B14F-4D97-AF65-F5344CB8AC3E}">
        <p14:creationId xmlns:p14="http://schemas.microsoft.com/office/powerpoint/2010/main" val="37077910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28600" y="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Rectangle 3"/>
          <p:cNvSpPr>
            <a:spLocks noChangeArrowheads="1"/>
          </p:cNvSpPr>
          <p:nvPr/>
        </p:nvSpPr>
        <p:spPr bwMode="auto">
          <a:xfrm>
            <a:off x="1524000" y="44450"/>
            <a:ext cx="6553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 i="1" dirty="0">
                <a:solidFill>
                  <a:schemeClr val="tx2"/>
                </a:solidFill>
                <a:latin typeface="Times New Roman" pitchFamily="18" charset="0"/>
              </a:rPr>
              <a:t>Epistle </a:t>
            </a:r>
            <a:r>
              <a:rPr lang="en-US" sz="4000" i="1" dirty="0" smtClean="0">
                <a:solidFill>
                  <a:schemeClr val="tx2"/>
                </a:solidFill>
                <a:latin typeface="Times New Roman" pitchFamily="18" charset="0"/>
              </a:rPr>
              <a:t>of James</a:t>
            </a:r>
            <a:endParaRPr lang="en-US" sz="4000" i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2150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758825"/>
            <a:ext cx="7239000" cy="80963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</p:pic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838200" y="914400"/>
            <a:ext cx="8305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600" b="0">
              <a:latin typeface="Arial Rounded MT Bold" pitchFamily="34" charset="0"/>
            </a:endParaRPr>
          </a:p>
        </p:txBody>
      </p:sp>
      <p:sp>
        <p:nvSpPr>
          <p:cNvPr id="21509" name="AutoShape 6"/>
          <p:cNvSpPr>
            <a:spLocks noChangeArrowheads="1"/>
          </p:cNvSpPr>
          <p:nvPr/>
        </p:nvSpPr>
        <p:spPr bwMode="auto">
          <a:xfrm>
            <a:off x="571500" y="838200"/>
            <a:ext cx="8496300" cy="762000"/>
          </a:xfrm>
          <a:prstGeom prst="horizontalScroll">
            <a:avLst>
              <a:gd name="adj" fmla="val 12500"/>
            </a:avLst>
          </a:prstGeom>
          <a:gradFill rotWithShape="0">
            <a:gsLst>
              <a:gs pos="0">
                <a:srgbClr val="FF66FF"/>
              </a:gs>
              <a:gs pos="50000">
                <a:srgbClr val="FFFFFF"/>
              </a:gs>
              <a:gs pos="100000">
                <a:srgbClr val="FF66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>
              <a:latin typeface="Arial Rounded MT Bold" pitchFamily="34" charset="0"/>
            </a:endParaRPr>
          </a:p>
        </p:txBody>
      </p:sp>
      <p:sp>
        <p:nvSpPr>
          <p:cNvPr id="21510" name="Text Box 7"/>
          <p:cNvSpPr txBox="1">
            <a:spLocks noChangeArrowheads="1"/>
          </p:cNvSpPr>
          <p:nvPr/>
        </p:nvSpPr>
        <p:spPr bwMode="auto">
          <a:xfrm>
            <a:off x="6400800" y="6553200"/>
            <a:ext cx="2895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0" dirty="0" smtClean="0">
                <a:latin typeface="Arial Rounded MT Bold" pitchFamily="34" charset="0"/>
              </a:rPr>
              <a:t>June 9, 2013 </a:t>
            </a:r>
            <a:r>
              <a:rPr lang="en-US" sz="1400" b="0" dirty="0">
                <a:latin typeface="Arial Rounded MT Bold" pitchFamily="34" charset="0"/>
              </a:rPr>
              <a:t>Bob Eckel</a:t>
            </a:r>
          </a:p>
        </p:txBody>
      </p:sp>
      <p:sp>
        <p:nvSpPr>
          <p:cNvPr id="21511" name="Text Box 8"/>
          <p:cNvSpPr txBox="1">
            <a:spLocks noChangeArrowheads="1"/>
          </p:cNvSpPr>
          <p:nvPr/>
        </p:nvSpPr>
        <p:spPr bwMode="auto">
          <a:xfrm>
            <a:off x="4419600" y="6553200"/>
            <a:ext cx="91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Arial Rounded MT Bold" pitchFamily="34" charset="0"/>
              </a:rPr>
              <a:t>   5</a:t>
            </a:r>
          </a:p>
        </p:txBody>
      </p:sp>
      <p:sp>
        <p:nvSpPr>
          <p:cNvPr id="21512" name="Text Box 9"/>
          <p:cNvSpPr txBox="1">
            <a:spLocks noChangeArrowheads="1"/>
          </p:cNvSpPr>
          <p:nvPr/>
        </p:nvSpPr>
        <p:spPr bwMode="auto">
          <a:xfrm>
            <a:off x="533400" y="957943"/>
            <a:ext cx="8610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i="1" dirty="0" smtClean="0">
                <a:latin typeface="Times New Roman" pitchFamily="18" charset="0"/>
              </a:rPr>
              <a:t>James </a:t>
            </a:r>
            <a:r>
              <a:rPr lang="en-US" sz="2800" i="1" dirty="0">
                <a:latin typeface="Times New Roman" pitchFamily="18" charset="0"/>
              </a:rPr>
              <a:t>3</a:t>
            </a:r>
            <a:r>
              <a:rPr lang="en-US" sz="2800" i="1" dirty="0" smtClean="0">
                <a:latin typeface="Times New Roman" pitchFamily="18" charset="0"/>
              </a:rPr>
              <a:t>:1-4 “Teachers and Factors in Stumbling”</a:t>
            </a:r>
            <a:endParaRPr lang="en-US" sz="2800" i="1" dirty="0">
              <a:latin typeface="Times New Roman" pitchFamily="18" charset="0"/>
            </a:endParaRPr>
          </a:p>
        </p:txBody>
      </p:sp>
      <p:sp>
        <p:nvSpPr>
          <p:cNvPr id="956426" name="Rectangle 10"/>
          <p:cNvSpPr>
            <a:spLocks noGrp="1" noChangeArrowheads="1"/>
          </p:cNvSpPr>
          <p:nvPr>
            <p:ph type="body" idx="4294967295"/>
          </p:nvPr>
        </p:nvSpPr>
        <p:spPr>
          <a:xfrm>
            <a:off x="152400" y="1600200"/>
            <a:ext cx="8839200" cy="4953000"/>
          </a:xfrm>
        </p:spPr>
        <p:txBody>
          <a:bodyPr/>
          <a:lstStyle/>
          <a:p>
            <a:pPr marL="457200" lvl="1" indent="0">
              <a:lnSpc>
                <a:spcPct val="80000"/>
              </a:lnSpc>
              <a:buNone/>
            </a:pPr>
            <a:r>
              <a:rPr lang="en-US" b="1" i="1" dirty="0" smtClean="0"/>
              <a:t>	pilot </a:t>
            </a:r>
            <a:r>
              <a:rPr lang="en-US" b="1" i="1" dirty="0"/>
              <a:t>desires.’</a:t>
            </a:r>
          </a:p>
          <a:p>
            <a:pPr lvl="1">
              <a:lnSpc>
                <a:spcPct val="80000"/>
              </a:lnSpc>
            </a:pPr>
            <a:r>
              <a:rPr lang="en-US" i="1" dirty="0" smtClean="0"/>
              <a:t>putting </a:t>
            </a:r>
            <a:r>
              <a:rPr lang="en-US" i="1" dirty="0"/>
              <a:t>bits in horses' mouths </a:t>
            </a:r>
            <a:r>
              <a:rPr lang="en-US" dirty="0" smtClean="0"/>
              <a:t>and </a:t>
            </a:r>
            <a:r>
              <a:rPr lang="en-US" i="1" dirty="0" smtClean="0"/>
              <a:t>the </a:t>
            </a:r>
            <a:r>
              <a:rPr lang="en-US" i="1" dirty="0" smtClean="0"/>
              <a:t>ships - </a:t>
            </a:r>
            <a:r>
              <a:rPr lang="en-US" dirty="0" smtClean="0"/>
              <a:t>imperative </a:t>
            </a:r>
            <a:r>
              <a:rPr lang="en-US" dirty="0"/>
              <a:t>(</a:t>
            </a:r>
            <a:r>
              <a:rPr lang="en-US" i="1" dirty="0" smtClean="0"/>
              <a:t>behold or indeed</a:t>
            </a:r>
            <a:r>
              <a:rPr lang="en-US" dirty="0" smtClean="0"/>
              <a:t>) </a:t>
            </a:r>
          </a:p>
          <a:p>
            <a:pPr lvl="1">
              <a:lnSpc>
                <a:spcPct val="80000"/>
              </a:lnSpc>
            </a:pPr>
            <a:r>
              <a:rPr lang="en-US" i="1" dirty="0" smtClean="0"/>
              <a:t>put</a:t>
            </a:r>
            <a:r>
              <a:rPr lang="en-US" dirty="0" smtClean="0"/>
              <a:t>, </a:t>
            </a:r>
            <a:r>
              <a:rPr lang="en-US" i="1" dirty="0"/>
              <a:t>though they be driven and are turned </a:t>
            </a:r>
            <a:r>
              <a:rPr lang="en-US" i="1" dirty="0" smtClean="0"/>
              <a:t>about </a:t>
            </a:r>
            <a:r>
              <a:rPr lang="en-US" dirty="0" smtClean="0"/>
              <a:t>is the result </a:t>
            </a:r>
            <a:r>
              <a:rPr lang="en-US" i="1" dirty="0" smtClean="0"/>
              <a:t>- </a:t>
            </a:r>
            <a:r>
              <a:rPr lang="en-US" dirty="0" smtClean="0"/>
              <a:t>indicative</a:t>
            </a:r>
            <a:endParaRPr lang="en-US" dirty="0"/>
          </a:p>
          <a:p>
            <a:pPr lvl="2">
              <a:lnSpc>
                <a:spcPct val="80000"/>
              </a:lnSpc>
            </a:pPr>
            <a:r>
              <a:rPr lang="en-US" i="1" dirty="0"/>
              <a:t>obey </a:t>
            </a:r>
            <a:r>
              <a:rPr lang="en-US" dirty="0" smtClean="0"/>
              <a:t>and</a:t>
            </a:r>
            <a:r>
              <a:rPr lang="en-US" i="1" dirty="0" smtClean="0"/>
              <a:t> are driven </a:t>
            </a:r>
            <a:r>
              <a:rPr lang="en-US" dirty="0" smtClean="0"/>
              <a:t>– </a:t>
            </a:r>
            <a:r>
              <a:rPr lang="en-US" dirty="0"/>
              <a:t>present, passive </a:t>
            </a:r>
            <a:endParaRPr lang="en-US" dirty="0" smtClean="0"/>
          </a:p>
          <a:p>
            <a:pPr lvl="1">
              <a:lnSpc>
                <a:spcPct val="80000"/>
              </a:lnSpc>
            </a:pPr>
            <a:r>
              <a:rPr lang="en-US" dirty="0" smtClean="0"/>
              <a:t>And </a:t>
            </a:r>
            <a:r>
              <a:rPr lang="en-US" i="1" dirty="0" smtClean="0"/>
              <a:t>ships, despite being large and driven by fierce winds</a:t>
            </a:r>
            <a:r>
              <a:rPr lang="en-US" dirty="0" smtClean="0"/>
              <a:t>, </a:t>
            </a:r>
            <a:r>
              <a:rPr lang="en-US" i="1" dirty="0" smtClean="0"/>
              <a:t>are directed by a small item, the rudder</a:t>
            </a:r>
            <a:r>
              <a:rPr lang="en-US" dirty="0" smtClean="0"/>
              <a:t>.</a:t>
            </a:r>
            <a:endParaRPr lang="en-US" dirty="0"/>
          </a:p>
          <a:p>
            <a:pPr lvl="1">
              <a:lnSpc>
                <a:spcPct val="80000"/>
              </a:lnSpc>
            </a:pPr>
            <a:r>
              <a:rPr lang="en-US" dirty="0"/>
              <a:t>How does this </a:t>
            </a:r>
            <a:r>
              <a:rPr lang="en-US" dirty="0" smtClean="0"/>
              <a:t>all relate </a:t>
            </a:r>
            <a:r>
              <a:rPr lang="en-US" dirty="0"/>
              <a:t>to us? </a:t>
            </a:r>
          </a:p>
          <a:p>
            <a:pPr lvl="2">
              <a:lnSpc>
                <a:spcPct val="80000"/>
              </a:lnSpc>
            </a:pPr>
            <a:r>
              <a:rPr lang="en-US" dirty="0" smtClean="0"/>
              <a:t>And we can be </a:t>
            </a:r>
            <a:r>
              <a:rPr lang="en-US" i="1" dirty="0" smtClean="0"/>
              <a:t>bridled</a:t>
            </a:r>
            <a:r>
              <a:rPr lang="en-US" dirty="0" smtClean="0"/>
              <a:t> but don’t need to be.  </a:t>
            </a:r>
          </a:p>
          <a:p>
            <a:pPr lvl="3">
              <a:lnSpc>
                <a:spcPct val="80000"/>
              </a:lnSpc>
            </a:pPr>
            <a:r>
              <a:rPr lang="en-US" sz="1800" i="1" dirty="0"/>
              <a:t>Psalm 32:9 - Do not be like the horse [or] like the mule, [Which] have no understanding, Which must be harnessed with bit and bridle, Else they will not come near you</a:t>
            </a:r>
            <a:r>
              <a:rPr lang="en-US" sz="1800" i="1" dirty="0" smtClean="0"/>
              <a:t>.</a:t>
            </a:r>
          </a:p>
          <a:p>
            <a:pPr lvl="2">
              <a:lnSpc>
                <a:spcPct val="80000"/>
              </a:lnSpc>
            </a:pPr>
            <a:r>
              <a:rPr lang="en-US" sz="2200" dirty="0" smtClean="0"/>
              <a:t>And tossed by the wind.</a:t>
            </a:r>
          </a:p>
          <a:p>
            <a:pPr marL="1371600" lvl="3" indent="0">
              <a:lnSpc>
                <a:spcPct val="80000"/>
              </a:lnSpc>
              <a:buNone/>
            </a:pPr>
            <a:endParaRPr lang="en-US" i="1" dirty="0" smtClean="0"/>
          </a:p>
        </p:txBody>
      </p:sp>
    </p:spTree>
    <p:extLst>
      <p:ext uri="{BB962C8B-B14F-4D97-AF65-F5344CB8AC3E}">
        <p14:creationId xmlns:p14="http://schemas.microsoft.com/office/powerpoint/2010/main" val="42556053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28600" y="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Rectangle 3"/>
          <p:cNvSpPr>
            <a:spLocks noChangeArrowheads="1"/>
          </p:cNvSpPr>
          <p:nvPr/>
        </p:nvSpPr>
        <p:spPr bwMode="auto">
          <a:xfrm>
            <a:off x="1524000" y="44450"/>
            <a:ext cx="6553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 i="1" dirty="0">
                <a:solidFill>
                  <a:schemeClr val="tx2"/>
                </a:solidFill>
                <a:latin typeface="Times New Roman" pitchFamily="18" charset="0"/>
              </a:rPr>
              <a:t>Epistle </a:t>
            </a:r>
            <a:r>
              <a:rPr lang="en-US" sz="4000" i="1" dirty="0" smtClean="0">
                <a:solidFill>
                  <a:schemeClr val="tx2"/>
                </a:solidFill>
                <a:latin typeface="Times New Roman" pitchFamily="18" charset="0"/>
              </a:rPr>
              <a:t>of James</a:t>
            </a:r>
            <a:endParaRPr lang="en-US" sz="4000" i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2150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758825"/>
            <a:ext cx="7239000" cy="80963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</p:pic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838200" y="914400"/>
            <a:ext cx="8305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600" b="0">
              <a:latin typeface="Arial Rounded MT Bold" pitchFamily="34" charset="0"/>
            </a:endParaRPr>
          </a:p>
        </p:txBody>
      </p:sp>
      <p:sp>
        <p:nvSpPr>
          <p:cNvPr id="21509" name="AutoShape 6"/>
          <p:cNvSpPr>
            <a:spLocks noChangeArrowheads="1"/>
          </p:cNvSpPr>
          <p:nvPr/>
        </p:nvSpPr>
        <p:spPr bwMode="auto">
          <a:xfrm>
            <a:off x="571500" y="838200"/>
            <a:ext cx="8496300" cy="762000"/>
          </a:xfrm>
          <a:prstGeom prst="horizontalScroll">
            <a:avLst>
              <a:gd name="adj" fmla="val 12500"/>
            </a:avLst>
          </a:prstGeom>
          <a:gradFill rotWithShape="0">
            <a:gsLst>
              <a:gs pos="0">
                <a:srgbClr val="FF66FF"/>
              </a:gs>
              <a:gs pos="50000">
                <a:srgbClr val="FFFFFF"/>
              </a:gs>
              <a:gs pos="100000">
                <a:srgbClr val="FF66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>
              <a:latin typeface="Arial Rounded MT Bold" pitchFamily="34" charset="0"/>
            </a:endParaRPr>
          </a:p>
        </p:txBody>
      </p:sp>
      <p:sp>
        <p:nvSpPr>
          <p:cNvPr id="21510" name="Text Box 7"/>
          <p:cNvSpPr txBox="1">
            <a:spLocks noChangeArrowheads="1"/>
          </p:cNvSpPr>
          <p:nvPr/>
        </p:nvSpPr>
        <p:spPr bwMode="auto">
          <a:xfrm>
            <a:off x="6400800" y="6553200"/>
            <a:ext cx="2895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0" dirty="0" smtClean="0">
                <a:latin typeface="Arial Rounded MT Bold" pitchFamily="34" charset="0"/>
              </a:rPr>
              <a:t>June 9, 2013 </a:t>
            </a:r>
            <a:r>
              <a:rPr lang="en-US" sz="1400" b="0" dirty="0">
                <a:latin typeface="Arial Rounded MT Bold" pitchFamily="34" charset="0"/>
              </a:rPr>
              <a:t>Bob Eckel</a:t>
            </a:r>
          </a:p>
        </p:txBody>
      </p:sp>
      <p:sp>
        <p:nvSpPr>
          <p:cNvPr id="21511" name="Text Box 8"/>
          <p:cNvSpPr txBox="1">
            <a:spLocks noChangeArrowheads="1"/>
          </p:cNvSpPr>
          <p:nvPr/>
        </p:nvSpPr>
        <p:spPr bwMode="auto">
          <a:xfrm>
            <a:off x="4419600" y="6553200"/>
            <a:ext cx="91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Arial Rounded MT Bold" pitchFamily="34" charset="0"/>
              </a:rPr>
              <a:t>   6</a:t>
            </a:r>
          </a:p>
        </p:txBody>
      </p:sp>
      <p:sp>
        <p:nvSpPr>
          <p:cNvPr id="21512" name="Text Box 9"/>
          <p:cNvSpPr txBox="1">
            <a:spLocks noChangeArrowheads="1"/>
          </p:cNvSpPr>
          <p:nvPr/>
        </p:nvSpPr>
        <p:spPr bwMode="auto">
          <a:xfrm>
            <a:off x="533400" y="957943"/>
            <a:ext cx="8610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i="1" dirty="0" smtClean="0">
                <a:latin typeface="Times New Roman" pitchFamily="18" charset="0"/>
              </a:rPr>
              <a:t>James </a:t>
            </a:r>
            <a:r>
              <a:rPr lang="en-US" sz="2800" i="1" dirty="0">
                <a:latin typeface="Times New Roman" pitchFamily="18" charset="0"/>
              </a:rPr>
              <a:t>3</a:t>
            </a:r>
            <a:r>
              <a:rPr lang="en-US" sz="2800" i="1" dirty="0" smtClean="0">
                <a:latin typeface="Times New Roman" pitchFamily="18" charset="0"/>
              </a:rPr>
              <a:t>:1-4 “Teachers and Factors in Stumbling”</a:t>
            </a:r>
            <a:endParaRPr lang="en-US" sz="2800" i="1" dirty="0">
              <a:latin typeface="Times New Roman" pitchFamily="18" charset="0"/>
            </a:endParaRPr>
          </a:p>
        </p:txBody>
      </p:sp>
      <p:sp>
        <p:nvSpPr>
          <p:cNvPr id="956426" name="Rectangle 10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676400"/>
            <a:ext cx="8763000" cy="4953000"/>
          </a:xfrm>
        </p:spPr>
        <p:txBody>
          <a:bodyPr/>
          <a:lstStyle/>
          <a:p>
            <a:pPr lvl="3">
              <a:lnSpc>
                <a:spcPct val="80000"/>
              </a:lnSpc>
            </a:pPr>
            <a:r>
              <a:rPr lang="en-US" i="1" dirty="0"/>
              <a:t>Psalm 107:25-27</a:t>
            </a:r>
          </a:p>
          <a:p>
            <a:pPr lvl="2">
              <a:lnSpc>
                <a:spcPct val="80000"/>
              </a:lnSpc>
            </a:pPr>
            <a:r>
              <a:rPr lang="en-US" dirty="0" smtClean="0"/>
              <a:t>What’s </a:t>
            </a:r>
            <a:r>
              <a:rPr lang="en-US" dirty="0"/>
              <a:t>the message here?</a:t>
            </a:r>
          </a:p>
          <a:p>
            <a:pPr lvl="2">
              <a:lnSpc>
                <a:spcPct val="80000"/>
              </a:lnSpc>
            </a:pPr>
            <a:r>
              <a:rPr lang="en-US" dirty="0" smtClean="0"/>
              <a:t>The </a:t>
            </a:r>
            <a:r>
              <a:rPr lang="en-US" dirty="0"/>
              <a:t>smallness of that </a:t>
            </a:r>
            <a:r>
              <a:rPr lang="en-US" dirty="0" smtClean="0"/>
              <a:t>controlling member is of </a:t>
            </a:r>
            <a:r>
              <a:rPr lang="en-US" dirty="0"/>
              <a:t>the body </a:t>
            </a:r>
            <a:r>
              <a:rPr lang="en-US" dirty="0" smtClean="0"/>
              <a:t>- the tongue. </a:t>
            </a:r>
            <a:endParaRPr lang="en-US" dirty="0"/>
          </a:p>
          <a:p>
            <a:pPr lvl="1">
              <a:lnSpc>
                <a:spcPct val="80000"/>
              </a:lnSpc>
            </a:pPr>
            <a:r>
              <a:rPr lang="en-US" dirty="0" smtClean="0"/>
              <a:t>The alternative</a:t>
            </a:r>
          </a:p>
          <a:p>
            <a:pPr lvl="2">
              <a:lnSpc>
                <a:spcPct val="80000"/>
              </a:lnSpc>
            </a:pPr>
            <a:r>
              <a:rPr lang="en-US" i="1" dirty="0" err="1" smtClean="0"/>
              <a:t>Eph</a:t>
            </a:r>
            <a:r>
              <a:rPr lang="en-US" i="1" dirty="0" smtClean="0"/>
              <a:t> 4:29 - </a:t>
            </a:r>
            <a:r>
              <a:rPr lang="en-US" i="1" dirty="0"/>
              <a:t>Let no corrupt word proceed out of your mouth, but what is good for necessary edification, that it may impart grace to the </a:t>
            </a:r>
            <a:r>
              <a:rPr lang="en-US" i="1" dirty="0" smtClean="0"/>
              <a:t>hearers</a:t>
            </a:r>
            <a:r>
              <a:rPr lang="en-US" i="1" dirty="0"/>
              <a:t>. </a:t>
            </a:r>
            <a:endParaRPr lang="en-US" i="1" dirty="0" smtClean="0"/>
          </a:p>
          <a:p>
            <a:pPr lvl="2">
              <a:lnSpc>
                <a:spcPct val="80000"/>
              </a:lnSpc>
            </a:pPr>
            <a:r>
              <a:rPr lang="en-US" i="1" dirty="0" smtClean="0"/>
              <a:t>Gal 6:3 - </a:t>
            </a:r>
            <a:r>
              <a:rPr lang="en-US" i="1" dirty="0"/>
              <a:t>For if anyone thinks himself to be something, when he is nothing, he deceives himself. </a:t>
            </a:r>
            <a:endParaRPr lang="en-US" i="1" dirty="0" smtClean="0"/>
          </a:p>
          <a:p>
            <a:pPr marL="457200" lvl="1" indent="0" algn="ctr">
              <a:lnSpc>
                <a:spcPct val="80000"/>
              </a:lnSpc>
              <a:buNone/>
            </a:pPr>
            <a:endParaRPr lang="en-US" b="1" i="1" dirty="0" smtClean="0"/>
          </a:p>
          <a:p>
            <a:pPr marL="457200" lvl="1" indent="0" algn="ctr">
              <a:lnSpc>
                <a:spcPct val="80000"/>
              </a:lnSpc>
              <a:buNone/>
            </a:pPr>
            <a:r>
              <a:rPr lang="en-US" b="1" i="1" dirty="0" smtClean="0"/>
              <a:t>The only response is by faith that the Lord is working in you to do of His good pleasure (Phil 2:13)!  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10987975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5thGrader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5thGrader" pitchFamily="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32795</TotalTime>
  <Words>800</Words>
  <Application>Microsoft Office PowerPoint</Application>
  <PresentationFormat>On-screen Show (4:3)</PresentationFormat>
  <Paragraphs>85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H&amp;M Associates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Hal Molloy</dc:creator>
  <cp:lastModifiedBy>Bob</cp:lastModifiedBy>
  <cp:revision>809</cp:revision>
  <cp:lastPrinted>2013-06-09T13:21:32Z</cp:lastPrinted>
  <dcterms:created xsi:type="dcterms:W3CDTF">2004-03-13T04:33:43Z</dcterms:created>
  <dcterms:modified xsi:type="dcterms:W3CDTF">2013-06-09T13:21:52Z</dcterms:modified>
</cp:coreProperties>
</file>