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89" r:id="rId2"/>
    <p:sldId id="390" r:id="rId3"/>
    <p:sldId id="393" r:id="rId4"/>
    <p:sldId id="394" r:id="rId5"/>
    <p:sldId id="395" r:id="rId6"/>
    <p:sldId id="396" r:id="rId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5thGrader"/>
        <a:ea typeface="+mn-ea"/>
        <a:cs typeface="+mn-cs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5thGrader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FFFF66"/>
    <a:srgbClr val="FF99CC"/>
    <a:srgbClr val="FF3300"/>
    <a:srgbClr val="0066FF"/>
    <a:srgbClr val="CC00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13" autoAdjust="0"/>
    <p:restoredTop sz="99742" autoAdjust="0"/>
  </p:normalViewPr>
  <p:slideViewPr>
    <p:cSldViewPr>
      <p:cViewPr>
        <p:scale>
          <a:sx n="100" d="100"/>
          <a:sy n="100" d="100"/>
        </p:scale>
        <p:origin x="-106" y="8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88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defTabSz="935038">
              <a:defRPr sz="13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algn="r" defTabSz="935038">
              <a:defRPr sz="13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defTabSz="935038">
              <a:defRPr sz="13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31263"/>
            <a:ext cx="30368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algn="r" defTabSz="935038">
              <a:defRPr sz="1300" b="0">
                <a:latin typeface="Times New Roman" pitchFamily="18" charset="0"/>
              </a:defRPr>
            </a:lvl1pPr>
          </a:lstStyle>
          <a:p>
            <a:fld id="{14018DAF-9BC0-4FD9-A171-F838B04BAA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475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defTabSz="935038">
              <a:defRPr sz="1300" b="0"/>
            </a:lvl1pPr>
          </a:lstStyle>
          <a:p>
            <a:endParaRPr lang="en-U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>
            <a:lvl1pPr algn="r" defTabSz="935038">
              <a:defRPr sz="1300" b="0"/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8400" y="701675"/>
            <a:ext cx="4678363" cy="3508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45000"/>
            <a:ext cx="51403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0625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defTabSz="935038">
              <a:defRPr sz="1300" b="0"/>
            </a:lvl1pPr>
          </a:lstStyle>
          <a:p>
            <a:endParaRPr lang="en-US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535" tIns="46767" rIns="93535" bIns="46767" numCol="1" anchor="b" anchorCtr="0" compatLnSpc="1">
            <a:prstTxWarp prst="textNoShape">
              <a:avLst/>
            </a:prstTxWarp>
          </a:bodyPr>
          <a:lstStyle>
            <a:lvl1pPr algn="r" defTabSz="935038">
              <a:defRPr sz="1300" b="0"/>
            </a:lvl1pPr>
          </a:lstStyle>
          <a:p>
            <a:fld id="{FFEDB9A4-183C-41AE-954C-5573C60F52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36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1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2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3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4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5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 noChangeArrowheads="1"/>
          </p:cNvSpPr>
          <p:nvPr/>
        </p:nvSpPr>
        <p:spPr bwMode="auto">
          <a:xfrm>
            <a:off x="3971925" y="8810625"/>
            <a:ext cx="304165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535" tIns="46767" rIns="93535" bIns="46767" anchor="b"/>
          <a:lstStyle/>
          <a:p>
            <a:pPr algn="r" defTabSz="935038"/>
            <a:fld id="{1D785888-8668-46C5-BC12-79EFD047D201}" type="slidenum">
              <a:rPr lang="en-US" sz="1300" b="0"/>
              <a:pPr algn="r" defTabSz="935038"/>
              <a:t>6</a:t>
            </a:fld>
            <a:endParaRPr lang="en-US" sz="1300" b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6AB11-7B1D-4B05-A365-205D4A651C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8A9C6-6DA4-4FC8-BC4F-1FBFE30BFE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15450-B29A-418E-A2F5-85D6CC0552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A865E-AA56-4426-9AC5-AD99DBBC3E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71041-5C8F-4138-BC4D-641E50D720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B0B18-EA21-41C1-9446-BCFF1C4DE9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3D87B-4463-404A-81CF-B742C68FC1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6F4D4-4B3F-43EE-AE7A-07A83096E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51A60-26A8-4AE0-8A13-630CE2594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6DF35-CC7E-456A-8146-E0CD00472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358F7-8FB5-4966-A3EB-B4B668BFA8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>
              <a:defRPr/>
            </a:pPr>
            <a:fld id="{D4226304-40A4-4861-BCDF-558674CED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400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30,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1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3:13-16 “Wisdom Part 1”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752600"/>
            <a:ext cx="8763000" cy="4953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b="1" i="1" dirty="0" smtClean="0"/>
              <a:t>James 3:13 – ‘</a:t>
            </a:r>
            <a:r>
              <a:rPr lang="en-US" b="1" i="1" dirty="0"/>
              <a:t>Who [is] wise and understanding among you? Let him show by good conduct [that] his works [are done] in the meekness of wisdom</a:t>
            </a:r>
            <a:r>
              <a:rPr lang="en-US" b="1" i="1" dirty="0" smtClean="0"/>
              <a:t>.’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Notice what scripture precedes this. 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Keep in </a:t>
            </a:r>
            <a:r>
              <a:rPr lang="en-US" dirty="0" smtClean="0"/>
              <a:t>mind, </a:t>
            </a:r>
            <a:r>
              <a:rPr lang="en-US" dirty="0" smtClean="0"/>
              <a:t>in </a:t>
            </a:r>
            <a:r>
              <a:rPr lang="en-US" dirty="0" smtClean="0"/>
              <a:t>context, </a:t>
            </a:r>
            <a:r>
              <a:rPr lang="en-US" dirty="0" smtClean="0"/>
              <a:t>this relates to public teaching 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Let’s try and distinguish being wise from understanding.</a:t>
            </a:r>
          </a:p>
          <a:p>
            <a:pPr lvl="2">
              <a:lnSpc>
                <a:spcPct val="80000"/>
              </a:lnSpc>
            </a:pPr>
            <a:r>
              <a:rPr lang="en-US" i="1" dirty="0"/>
              <a:t>w</a:t>
            </a:r>
            <a:r>
              <a:rPr lang="en-US" i="1" dirty="0" smtClean="0"/>
              <a:t>ise </a:t>
            </a:r>
            <a:r>
              <a:rPr lang="en-US" dirty="0" smtClean="0"/>
              <a:t>is</a:t>
            </a:r>
            <a:r>
              <a:rPr lang="en-US" i="1" dirty="0" smtClean="0"/>
              <a:t> </a:t>
            </a:r>
            <a:r>
              <a:rPr lang="en-US" i="1" dirty="0" err="1" smtClean="0"/>
              <a:t>sophos</a:t>
            </a:r>
            <a:r>
              <a:rPr lang="en-US" dirty="0" smtClean="0"/>
              <a:t> 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skilled </a:t>
            </a:r>
            <a:r>
              <a:rPr lang="en-US" dirty="0"/>
              <a:t>in letters, cultivated, </a:t>
            </a:r>
            <a:r>
              <a:rPr lang="en-US" dirty="0" smtClean="0"/>
              <a:t>learned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one who forms </a:t>
            </a:r>
            <a:r>
              <a:rPr lang="en-US" dirty="0"/>
              <a:t>the best plans and </a:t>
            </a:r>
            <a:r>
              <a:rPr lang="en-US" dirty="0" smtClean="0"/>
              <a:t>uses </a:t>
            </a:r>
            <a:r>
              <a:rPr lang="en-US" dirty="0"/>
              <a:t>the best means for their </a:t>
            </a:r>
            <a:r>
              <a:rPr lang="en-US" dirty="0" smtClean="0"/>
              <a:t>execution</a:t>
            </a:r>
          </a:p>
          <a:p>
            <a:pPr lvl="2">
              <a:lnSpc>
                <a:spcPct val="80000"/>
              </a:lnSpc>
            </a:pPr>
            <a:r>
              <a:rPr lang="en-US" i="1" dirty="0" smtClean="0"/>
              <a:t>understanding </a:t>
            </a:r>
            <a:r>
              <a:rPr lang="en-US" dirty="0" smtClean="0"/>
              <a:t>is </a:t>
            </a:r>
            <a:r>
              <a:rPr lang="en-US" i="1" dirty="0" err="1" smtClean="0"/>
              <a:t>epistēmōn</a:t>
            </a:r>
            <a:endParaRPr lang="en-US" i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7056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30,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2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3:13-16 “Wisdom Part 1”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752600"/>
            <a:ext cx="8763000" cy="4953000"/>
          </a:xfrm>
        </p:spPr>
        <p:txBody>
          <a:bodyPr/>
          <a:lstStyle/>
          <a:p>
            <a:pPr lvl="3">
              <a:lnSpc>
                <a:spcPct val="80000"/>
              </a:lnSpc>
            </a:pPr>
            <a:r>
              <a:rPr lang="en-US" dirty="0"/>
              <a:t>intelligent, experienced, one having the knowledge of an expert</a:t>
            </a:r>
          </a:p>
          <a:p>
            <a:pPr lvl="3">
              <a:lnSpc>
                <a:spcPct val="80000"/>
              </a:lnSpc>
            </a:pPr>
            <a:r>
              <a:rPr lang="en-US" dirty="0"/>
              <a:t>only NT use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How do we </a:t>
            </a:r>
            <a:r>
              <a:rPr lang="en-US" i="1" dirty="0" smtClean="0"/>
              <a:t>show </a:t>
            </a:r>
            <a:r>
              <a:rPr lang="en-US" i="1" dirty="0"/>
              <a:t>by good conduct [that] </a:t>
            </a:r>
            <a:r>
              <a:rPr lang="en-US" i="1" dirty="0" smtClean="0"/>
              <a:t>our </a:t>
            </a:r>
            <a:r>
              <a:rPr lang="en-US" i="1" dirty="0"/>
              <a:t>works [are done] in the meekness of </a:t>
            </a:r>
            <a:r>
              <a:rPr lang="en-US" i="1" dirty="0" smtClean="0"/>
              <a:t>wisdom?</a:t>
            </a:r>
            <a:endParaRPr lang="en-US" dirty="0"/>
          </a:p>
          <a:p>
            <a:pPr lvl="2">
              <a:lnSpc>
                <a:spcPct val="80000"/>
              </a:lnSpc>
            </a:pPr>
            <a:r>
              <a:rPr lang="en-US" i="1" dirty="0"/>
              <a:t>g</a:t>
            </a:r>
            <a:r>
              <a:rPr lang="en-US" i="1" dirty="0" smtClean="0"/>
              <a:t>ood conduct – I Tim 4:12; I Pet 1:15; I Pet </a:t>
            </a:r>
            <a:r>
              <a:rPr lang="en-US" i="1" dirty="0" smtClean="0"/>
              <a:t>3:16</a:t>
            </a:r>
            <a:endParaRPr lang="en-US" i="1" dirty="0" smtClean="0"/>
          </a:p>
          <a:p>
            <a:pPr lvl="2">
              <a:lnSpc>
                <a:spcPct val="80000"/>
              </a:lnSpc>
            </a:pPr>
            <a:r>
              <a:rPr lang="en-US" i="1" dirty="0" smtClean="0"/>
              <a:t>works (</a:t>
            </a:r>
            <a:r>
              <a:rPr lang="en-US" dirty="0" smtClean="0"/>
              <a:t>used 176 times in the NT) 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Let’s look at one verse that I think sums this all up</a:t>
            </a:r>
          </a:p>
          <a:p>
            <a:pPr lvl="4">
              <a:lnSpc>
                <a:spcPct val="80000"/>
              </a:lnSpc>
            </a:pPr>
            <a:r>
              <a:rPr lang="en-US" i="1" dirty="0" err="1" smtClean="0"/>
              <a:t>Eph</a:t>
            </a:r>
            <a:r>
              <a:rPr lang="en-US" i="1" dirty="0" smtClean="0"/>
              <a:t> 2:10 - </a:t>
            </a:r>
            <a:r>
              <a:rPr lang="en-US" i="1" dirty="0"/>
              <a:t>For we are His workmanship, created in Christ Jesus for good works, which God prepared beforehand that we should walk in them</a:t>
            </a:r>
            <a:r>
              <a:rPr lang="en-US" i="1" dirty="0" smtClean="0"/>
              <a:t>.</a:t>
            </a:r>
          </a:p>
          <a:p>
            <a:pPr lvl="2">
              <a:lnSpc>
                <a:spcPct val="80000"/>
              </a:lnSpc>
            </a:pPr>
            <a:r>
              <a:rPr lang="en-US" i="1" dirty="0"/>
              <a:t>done in the meekness of wisdom  </a:t>
            </a:r>
            <a:endParaRPr lang="en-US" i="1" dirty="0" smtClean="0"/>
          </a:p>
          <a:p>
            <a:pPr lvl="3">
              <a:lnSpc>
                <a:spcPct val="80000"/>
              </a:lnSpc>
            </a:pPr>
            <a:r>
              <a:rPr lang="en-US" i="1" dirty="0"/>
              <a:t>m</a:t>
            </a:r>
            <a:r>
              <a:rPr lang="en-US" i="1" dirty="0" smtClean="0"/>
              <a:t>eekness - </a:t>
            </a:r>
            <a:r>
              <a:rPr lang="en-US" dirty="0"/>
              <a:t>mildness of disposition, gentleness of </a:t>
            </a:r>
            <a:r>
              <a:rPr lang="en-US" dirty="0" smtClean="0"/>
              <a:t>spirit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Doesn’t this reflect an attitude of dependency and belief?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How does this occur?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Whose wisdom is this anyway?</a:t>
            </a:r>
          </a:p>
          <a:p>
            <a:pPr lvl="3">
              <a:lnSpc>
                <a:spcPct val="80000"/>
              </a:lnSpc>
            </a:pPr>
            <a:endParaRPr lang="en-US" i="1" dirty="0" smtClean="0"/>
          </a:p>
        </p:txBody>
      </p:sp>
    </p:spTree>
    <p:extLst>
      <p:ext uri="{BB962C8B-B14F-4D97-AF65-F5344CB8AC3E}">
        <p14:creationId xmlns:p14="http://schemas.microsoft.com/office/powerpoint/2010/main" val="19417537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564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564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564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564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564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781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30,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3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3:13-16 “Wisdom Part 1”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676400"/>
            <a:ext cx="8763000" cy="4953000"/>
          </a:xfrm>
        </p:spPr>
        <p:txBody>
          <a:bodyPr/>
          <a:lstStyle/>
          <a:p>
            <a:pPr lvl="4">
              <a:lnSpc>
                <a:spcPct val="80000"/>
              </a:lnSpc>
            </a:pPr>
            <a:r>
              <a:rPr lang="en-US" i="1" dirty="0" smtClean="0"/>
              <a:t>Meekness </a:t>
            </a:r>
            <a:r>
              <a:rPr lang="en-US" dirty="0" smtClean="0"/>
              <a:t>is</a:t>
            </a:r>
            <a:r>
              <a:rPr lang="en-US" i="1" dirty="0" smtClean="0"/>
              <a:t> </a:t>
            </a:r>
            <a:r>
              <a:rPr lang="en-US" dirty="0" smtClean="0"/>
              <a:t>about</a:t>
            </a:r>
            <a:r>
              <a:rPr lang="en-US" i="1" dirty="0" smtClean="0"/>
              <a:t> fruit of the Spirit, against which there is no law – Gal 5:23</a:t>
            </a:r>
          </a:p>
          <a:p>
            <a:pPr lvl="4">
              <a:lnSpc>
                <a:spcPct val="80000"/>
              </a:lnSpc>
            </a:pPr>
            <a:r>
              <a:rPr lang="en-US" i="1" dirty="0" smtClean="0"/>
              <a:t>Wisdom - I </a:t>
            </a:r>
            <a:r>
              <a:rPr lang="en-US" i="1" dirty="0" err="1"/>
              <a:t>Cor</a:t>
            </a:r>
            <a:r>
              <a:rPr lang="en-US" i="1" dirty="0"/>
              <a:t> 2:1-7</a:t>
            </a:r>
          </a:p>
          <a:p>
            <a:pPr lvl="4">
              <a:lnSpc>
                <a:spcPct val="80000"/>
              </a:lnSpc>
            </a:pPr>
            <a:r>
              <a:rPr lang="en-US" b="1" dirty="0" smtClean="0"/>
              <a:t>This is not the babe, but </a:t>
            </a:r>
            <a:r>
              <a:rPr lang="en-US" b="1" dirty="0"/>
              <a:t>the mature in </a:t>
            </a:r>
            <a:r>
              <a:rPr lang="en-US" b="1" dirty="0" smtClean="0"/>
              <a:t>Christ!</a:t>
            </a:r>
            <a:endParaRPr lang="en-US" b="1" dirty="0"/>
          </a:p>
          <a:p>
            <a:pPr>
              <a:lnSpc>
                <a:spcPct val="80000"/>
              </a:lnSpc>
            </a:pPr>
            <a:r>
              <a:rPr lang="en-US" b="1" i="1" dirty="0" smtClean="0"/>
              <a:t>James 3:14 – ‘</a:t>
            </a:r>
            <a:r>
              <a:rPr lang="en-US" b="1" i="1" dirty="0"/>
              <a:t>But if you have bitter envy and self-seeking in your hearts, do not boast and lie against the truth</a:t>
            </a:r>
            <a:r>
              <a:rPr lang="en-US" b="1" i="1" dirty="0" smtClean="0"/>
              <a:t>.’</a:t>
            </a:r>
          </a:p>
          <a:p>
            <a:pPr lvl="1">
              <a:lnSpc>
                <a:spcPct val="80000"/>
              </a:lnSpc>
            </a:pPr>
            <a:r>
              <a:rPr lang="en-US" i="1" dirty="0" smtClean="0"/>
              <a:t>envy</a:t>
            </a:r>
            <a:endParaRPr lang="en-US" i="1" dirty="0" smtClean="0"/>
          </a:p>
          <a:p>
            <a:pPr lvl="2"/>
            <a:r>
              <a:rPr lang="en-US" i="1" dirty="0" smtClean="0"/>
              <a:t>zeal</a:t>
            </a:r>
            <a:r>
              <a:rPr lang="en-US" dirty="0"/>
              <a:t>, </a:t>
            </a:r>
            <a:r>
              <a:rPr lang="en-US" dirty="0" smtClean="0"/>
              <a:t>ardor </a:t>
            </a:r>
            <a:r>
              <a:rPr lang="en-US" dirty="0"/>
              <a:t>in embracing, pursuing, defending </a:t>
            </a:r>
            <a:r>
              <a:rPr lang="en-US" dirty="0" smtClean="0"/>
              <a:t>anything</a:t>
            </a:r>
          </a:p>
          <a:p>
            <a:pPr lvl="2"/>
            <a:r>
              <a:rPr lang="en-US" dirty="0" smtClean="0"/>
              <a:t>envious </a:t>
            </a:r>
            <a:r>
              <a:rPr lang="en-US" dirty="0"/>
              <a:t>and contentious rivalry, </a:t>
            </a:r>
            <a:r>
              <a:rPr lang="en-US" dirty="0" smtClean="0"/>
              <a:t>jealousy</a:t>
            </a:r>
          </a:p>
          <a:p>
            <a:pPr lvl="3"/>
            <a:r>
              <a:rPr lang="en-US" i="1" dirty="0"/>
              <a:t>b</a:t>
            </a:r>
            <a:r>
              <a:rPr lang="en-US" i="1" dirty="0" smtClean="0"/>
              <a:t>itter </a:t>
            </a:r>
            <a:r>
              <a:rPr lang="en-US" dirty="0" smtClean="0"/>
              <a:t>fits well with this definition </a:t>
            </a:r>
          </a:p>
          <a:p>
            <a:pPr lvl="1">
              <a:lnSpc>
                <a:spcPct val="80000"/>
              </a:lnSpc>
            </a:pPr>
            <a:r>
              <a:rPr lang="en-US" i="1" dirty="0"/>
              <a:t>s</a:t>
            </a:r>
            <a:r>
              <a:rPr lang="en-US" i="1" dirty="0" smtClean="0"/>
              <a:t>elf-seeking  – Rom </a:t>
            </a:r>
            <a:r>
              <a:rPr lang="en-US" i="1" dirty="0" smtClean="0"/>
              <a:t>2:5-8</a:t>
            </a:r>
            <a:r>
              <a:rPr lang="en-US" i="1" dirty="0" smtClean="0"/>
              <a:t>; II </a:t>
            </a:r>
            <a:r>
              <a:rPr lang="en-US" i="1" dirty="0" err="1" smtClean="0"/>
              <a:t>Cor</a:t>
            </a:r>
            <a:r>
              <a:rPr lang="en-US" i="1" dirty="0" smtClean="0"/>
              <a:t> 12:20; Phil 1:16; Phil 2:3</a:t>
            </a:r>
          </a:p>
        </p:txBody>
      </p:sp>
    </p:spTree>
    <p:extLst>
      <p:ext uri="{BB962C8B-B14F-4D97-AF65-F5344CB8AC3E}">
        <p14:creationId xmlns:p14="http://schemas.microsoft.com/office/powerpoint/2010/main" val="28867067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8580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30,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4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3:13-16 “Wisdom Part 1”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676400"/>
            <a:ext cx="8763000" cy="4953000"/>
          </a:xfrm>
        </p:spPr>
        <p:txBody>
          <a:bodyPr/>
          <a:lstStyle/>
          <a:p>
            <a:pPr lvl="1">
              <a:lnSpc>
                <a:spcPct val="80000"/>
              </a:lnSpc>
            </a:pPr>
            <a:r>
              <a:rPr lang="en-US" dirty="0" smtClean="0"/>
              <a:t>The imperative - </a:t>
            </a:r>
            <a:r>
              <a:rPr lang="en-US" i="1" dirty="0" smtClean="0"/>
              <a:t>do not boast (glory) or lie against the truth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Is this down-right lying?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What is truth?</a:t>
            </a:r>
            <a:endParaRPr lang="en-US" dirty="0"/>
          </a:p>
          <a:p>
            <a:pPr lvl="3">
              <a:lnSpc>
                <a:spcPct val="80000"/>
              </a:lnSpc>
            </a:pPr>
            <a:r>
              <a:rPr lang="en-US" i="1" dirty="0" smtClean="0"/>
              <a:t>John 1:14 - </a:t>
            </a:r>
            <a:r>
              <a:rPr lang="en-US" i="1" dirty="0"/>
              <a:t>And the Word became flesh and dwelt among us, and we beheld His glory, the glory as of the only begotten of the Father, full of grace and truth.</a:t>
            </a:r>
            <a:endParaRPr lang="en-US" i="1" dirty="0" smtClean="0"/>
          </a:p>
          <a:p>
            <a:pPr lvl="3">
              <a:lnSpc>
                <a:spcPct val="80000"/>
              </a:lnSpc>
            </a:pPr>
            <a:r>
              <a:rPr lang="en-US" i="1" dirty="0" smtClean="0"/>
              <a:t>III John 1:3,4 - </a:t>
            </a:r>
            <a:r>
              <a:rPr lang="en-US" i="1" dirty="0"/>
              <a:t>For I rejoiced greatly when brethren came and testified of the truth [that is] in you, just as you walk in the truth. I have no greater joy than to hear that my children walk in truth</a:t>
            </a:r>
            <a:r>
              <a:rPr lang="en-US" i="1" dirty="0" smtClean="0"/>
              <a:t>.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What is </a:t>
            </a:r>
            <a:r>
              <a:rPr lang="en-US" i="1" dirty="0" smtClean="0"/>
              <a:t>lying against the truth?</a:t>
            </a:r>
          </a:p>
          <a:p>
            <a:pPr lvl="3">
              <a:lnSpc>
                <a:spcPct val="80000"/>
              </a:lnSpc>
            </a:pPr>
            <a:r>
              <a:rPr lang="en-US" i="1" dirty="0"/>
              <a:t>I John 1:6 - If we say that we have fellowship with Him, and walk in darkness, we lie and do not practice the truth.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Although this in context appears to relate to teachers, is this not true of all of us? 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But the consequences may be greater in teachers </a:t>
            </a:r>
          </a:p>
        </p:txBody>
      </p:sp>
    </p:spTree>
    <p:extLst>
      <p:ext uri="{BB962C8B-B14F-4D97-AF65-F5344CB8AC3E}">
        <p14:creationId xmlns:p14="http://schemas.microsoft.com/office/powerpoint/2010/main" val="29469927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564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8580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30,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5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3:13-16 “Wisdom Part 1”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76400"/>
            <a:ext cx="9144000" cy="4953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b="1" i="1" dirty="0" smtClean="0"/>
              <a:t>James 3:15 – ‘</a:t>
            </a:r>
            <a:r>
              <a:rPr lang="en-US" b="1" i="1" dirty="0"/>
              <a:t>This wisdom does not descend from above, but [is] earthly, sensual, demonic</a:t>
            </a:r>
            <a:r>
              <a:rPr lang="en-US" b="1" i="1" dirty="0" smtClean="0"/>
              <a:t>.’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Notice the three forces that operate to separate all of us from the Grace of God: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Earthly wisdom – </a:t>
            </a:r>
            <a:r>
              <a:rPr lang="en-US" i="1" dirty="0" smtClean="0"/>
              <a:t>I </a:t>
            </a:r>
            <a:r>
              <a:rPr lang="en-US" i="1" dirty="0" err="1" smtClean="0"/>
              <a:t>Cor</a:t>
            </a:r>
            <a:r>
              <a:rPr lang="en-US" i="1" dirty="0" smtClean="0"/>
              <a:t> 3:19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Our own sin nature – </a:t>
            </a:r>
            <a:r>
              <a:rPr lang="en-US" i="1" dirty="0" smtClean="0"/>
              <a:t>Jude </a:t>
            </a:r>
            <a:r>
              <a:rPr lang="en-US" i="1" dirty="0" smtClean="0"/>
              <a:t>1:17-19</a:t>
            </a:r>
            <a:endParaRPr lang="en-US" i="1" dirty="0" smtClean="0"/>
          </a:p>
          <a:p>
            <a:pPr lvl="2">
              <a:lnSpc>
                <a:spcPct val="80000"/>
              </a:lnSpc>
            </a:pPr>
            <a:r>
              <a:rPr lang="en-US" dirty="0" smtClean="0"/>
              <a:t>Satan – </a:t>
            </a:r>
            <a:r>
              <a:rPr lang="en-US" i="1" dirty="0" smtClean="0"/>
              <a:t>II </a:t>
            </a:r>
            <a:r>
              <a:rPr lang="en-US" i="1" dirty="0" err="1" smtClean="0"/>
              <a:t>Cor</a:t>
            </a:r>
            <a:r>
              <a:rPr lang="en-US" i="1" dirty="0" smtClean="0"/>
              <a:t> 11:13-15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The counter:</a:t>
            </a:r>
          </a:p>
          <a:p>
            <a:pPr lvl="2">
              <a:lnSpc>
                <a:spcPct val="80000"/>
              </a:lnSpc>
            </a:pPr>
            <a:r>
              <a:rPr lang="en-US" i="1" dirty="0" smtClean="0"/>
              <a:t>James 1:5 - If any of you lacks wisdom, let him ask of God, who gives to all liberally and without reproach, and it will be given to him. </a:t>
            </a:r>
          </a:p>
          <a:p>
            <a:pPr>
              <a:lnSpc>
                <a:spcPct val="80000"/>
              </a:lnSpc>
            </a:pPr>
            <a:r>
              <a:rPr lang="en-US" b="1" i="1" dirty="0" smtClean="0"/>
              <a:t>James 3:16 – ‘</a:t>
            </a:r>
            <a:r>
              <a:rPr lang="en-US" b="1" i="1" dirty="0"/>
              <a:t>For where envy and self-seeking [exist], confusion and every evil thing [are] there</a:t>
            </a:r>
            <a:r>
              <a:rPr lang="en-US" b="1" i="1" dirty="0" smtClean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0736935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0"/>
            <a:ext cx="129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524000" y="44450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i="1" dirty="0">
                <a:solidFill>
                  <a:schemeClr val="tx2"/>
                </a:solidFill>
                <a:latin typeface="Times New Roman" pitchFamily="18" charset="0"/>
              </a:rPr>
              <a:t>Epistle </a:t>
            </a:r>
            <a:r>
              <a:rPr lang="en-US" sz="4000" i="1" dirty="0" smtClean="0">
                <a:solidFill>
                  <a:schemeClr val="tx2"/>
                </a:solidFill>
                <a:latin typeface="Times New Roman" pitchFamily="18" charset="0"/>
              </a:rPr>
              <a:t>of James</a:t>
            </a:r>
            <a:endParaRPr lang="en-US" sz="4000" i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758825"/>
            <a:ext cx="7239000" cy="80963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838200" y="914400"/>
            <a:ext cx="8305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0">
              <a:latin typeface="Arial Rounded MT Bold" pitchFamily="34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571500" y="838200"/>
            <a:ext cx="8496300" cy="7620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66FF"/>
              </a:gs>
              <a:gs pos="50000">
                <a:srgbClr val="FFFFFF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>
              <a:latin typeface="Arial Rounded MT Bold" pitchFamily="34" charset="0"/>
            </a:endParaRP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6781800" y="6553200"/>
            <a:ext cx="2895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0" dirty="0" smtClean="0">
                <a:latin typeface="Arial Rounded MT Bold" pitchFamily="34" charset="0"/>
              </a:rPr>
              <a:t>June 30, 2013 </a:t>
            </a:r>
            <a:r>
              <a:rPr lang="en-US" sz="1400" b="0" dirty="0">
                <a:latin typeface="Arial Rounded MT Bold" pitchFamily="34" charset="0"/>
              </a:rPr>
              <a:t>Bob Eckel</a:t>
            </a:r>
          </a:p>
        </p:txBody>
      </p:sp>
      <p:sp>
        <p:nvSpPr>
          <p:cNvPr id="21511" name="Text Box 8"/>
          <p:cNvSpPr txBox="1">
            <a:spLocks noChangeArrowheads="1"/>
          </p:cNvSpPr>
          <p:nvPr/>
        </p:nvSpPr>
        <p:spPr bwMode="auto">
          <a:xfrm>
            <a:off x="4419600" y="6553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 Rounded MT Bold" pitchFamily="34" charset="0"/>
              </a:rPr>
              <a:t>   </a:t>
            </a:r>
            <a:r>
              <a:rPr lang="en-US" sz="1800" dirty="0" smtClean="0">
                <a:latin typeface="Arial Rounded MT Bold" pitchFamily="34" charset="0"/>
              </a:rPr>
              <a:t>6</a:t>
            </a:r>
            <a:endParaRPr lang="en-US" sz="1800" dirty="0">
              <a:latin typeface="Arial Rounded MT Bold" pitchFamily="34" charset="0"/>
            </a:endParaRPr>
          </a:p>
        </p:txBody>
      </p:sp>
      <p:sp>
        <p:nvSpPr>
          <p:cNvPr id="21512" name="Text Box 9"/>
          <p:cNvSpPr txBox="1">
            <a:spLocks noChangeArrowheads="1"/>
          </p:cNvSpPr>
          <p:nvPr/>
        </p:nvSpPr>
        <p:spPr bwMode="auto">
          <a:xfrm>
            <a:off x="533400" y="957943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>
                <a:latin typeface="Times New Roman" pitchFamily="18" charset="0"/>
              </a:rPr>
              <a:t>James 3:13-16 “Wisdom Part 1”</a:t>
            </a:r>
            <a:endParaRPr lang="en-US" sz="2800" i="1" dirty="0">
              <a:latin typeface="Times New Roman" pitchFamily="18" charset="0"/>
            </a:endParaRPr>
          </a:p>
        </p:txBody>
      </p:sp>
      <p:sp>
        <p:nvSpPr>
          <p:cNvPr id="95642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676400"/>
            <a:ext cx="8763000" cy="4953000"/>
          </a:xfrm>
        </p:spPr>
        <p:txBody>
          <a:bodyPr/>
          <a:lstStyle/>
          <a:p>
            <a:pPr lvl="1">
              <a:lnSpc>
                <a:spcPct val="80000"/>
              </a:lnSpc>
            </a:pPr>
            <a:r>
              <a:rPr lang="en-US" i="1" dirty="0"/>
              <a:t>c</a:t>
            </a:r>
            <a:r>
              <a:rPr lang="en-US" i="1" dirty="0" smtClean="0"/>
              <a:t>onfusion and every evil thing – </a:t>
            </a:r>
            <a:r>
              <a:rPr lang="en-US" dirty="0" smtClean="0"/>
              <a:t>strong language</a:t>
            </a:r>
          </a:p>
          <a:p>
            <a:pPr lvl="2">
              <a:lnSpc>
                <a:spcPct val="80000"/>
              </a:lnSpc>
            </a:pPr>
            <a:r>
              <a:rPr lang="en-US" i="1" dirty="0"/>
              <a:t>c</a:t>
            </a:r>
            <a:r>
              <a:rPr lang="en-US" i="1" dirty="0" smtClean="0"/>
              <a:t>onfusion - </a:t>
            </a:r>
            <a:r>
              <a:rPr lang="en-US" i="1" dirty="0"/>
              <a:t>instability, a state of disorder, </a:t>
            </a:r>
            <a:r>
              <a:rPr lang="en-US" i="1" dirty="0" smtClean="0"/>
              <a:t>disturbance</a:t>
            </a:r>
          </a:p>
          <a:p>
            <a:pPr lvl="3">
              <a:lnSpc>
                <a:spcPct val="80000"/>
              </a:lnSpc>
            </a:pPr>
            <a:r>
              <a:rPr lang="en-US" i="1" dirty="0" smtClean="0"/>
              <a:t>I </a:t>
            </a:r>
            <a:r>
              <a:rPr lang="en-US" i="1" dirty="0" err="1" smtClean="0"/>
              <a:t>Cor</a:t>
            </a:r>
            <a:r>
              <a:rPr lang="en-US" i="1" dirty="0" smtClean="0"/>
              <a:t> 14:33 - </a:t>
            </a:r>
            <a:r>
              <a:rPr lang="en-US" i="1" dirty="0"/>
              <a:t>For God is not [the author] of confusion but of peace, as in all the churches of the saints.</a:t>
            </a:r>
            <a:endParaRPr lang="en-US" i="1" dirty="0" smtClean="0"/>
          </a:p>
          <a:p>
            <a:pPr lvl="2">
              <a:lnSpc>
                <a:spcPct val="80000"/>
              </a:lnSpc>
            </a:pPr>
            <a:r>
              <a:rPr lang="en-US" i="1" dirty="0"/>
              <a:t>e</a:t>
            </a:r>
            <a:r>
              <a:rPr lang="en-US" i="1" dirty="0" smtClean="0"/>
              <a:t>very evil thing </a:t>
            </a:r>
            <a:r>
              <a:rPr lang="en-US" dirty="0" smtClean="0"/>
              <a:t>or </a:t>
            </a:r>
            <a:r>
              <a:rPr lang="en-US" i="1" dirty="0" smtClean="0"/>
              <a:t>work 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Describe what you think this means, </a:t>
            </a:r>
            <a:r>
              <a:rPr lang="en-US" i="1" dirty="0" smtClean="0"/>
              <a:t>every thing</a:t>
            </a:r>
            <a:r>
              <a:rPr lang="en-US" dirty="0" smtClean="0"/>
              <a:t>? </a:t>
            </a:r>
          </a:p>
          <a:p>
            <a:pPr lvl="4">
              <a:lnSpc>
                <a:spcPct val="80000"/>
              </a:lnSpc>
            </a:pPr>
            <a:r>
              <a:rPr lang="en-US" i="1" dirty="0"/>
              <a:t>I </a:t>
            </a:r>
            <a:r>
              <a:rPr lang="en-US" i="1" dirty="0" err="1"/>
              <a:t>Cor</a:t>
            </a:r>
            <a:r>
              <a:rPr lang="en-US" i="1" dirty="0"/>
              <a:t> </a:t>
            </a:r>
            <a:r>
              <a:rPr lang="en-US" i="1" dirty="0" smtClean="0"/>
              <a:t>3:8-15</a:t>
            </a:r>
          </a:p>
          <a:p>
            <a:pPr lvl="3">
              <a:lnSpc>
                <a:spcPct val="80000"/>
              </a:lnSpc>
            </a:pPr>
            <a:r>
              <a:rPr lang="en-US" b="1" dirty="0" smtClean="0"/>
              <a:t>Remember truth!</a:t>
            </a:r>
          </a:p>
          <a:p>
            <a:pPr lvl="4">
              <a:lnSpc>
                <a:spcPct val="80000"/>
              </a:lnSpc>
            </a:pPr>
            <a:r>
              <a:rPr lang="en-US" dirty="0" smtClean="0"/>
              <a:t>And </a:t>
            </a:r>
            <a:r>
              <a:rPr lang="en-US" dirty="0" smtClean="0"/>
              <a:t>the truth is </a:t>
            </a:r>
            <a:r>
              <a:rPr lang="en-US" dirty="0" smtClean="0"/>
              <a:t>our life</a:t>
            </a:r>
          </a:p>
        </p:txBody>
      </p:sp>
    </p:spTree>
    <p:extLst>
      <p:ext uri="{BB962C8B-B14F-4D97-AF65-F5344CB8AC3E}">
        <p14:creationId xmlns:p14="http://schemas.microsoft.com/office/powerpoint/2010/main" val="33252254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6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6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6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64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564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564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564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564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5thGrader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5thGrader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32953</TotalTime>
  <Words>788</Words>
  <Application>Microsoft Office PowerPoint</Application>
  <PresentationFormat>On-screen Show (4:3)</PresentationFormat>
  <Paragraphs>84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H&amp;M Associates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 Molloy</dc:creator>
  <cp:lastModifiedBy>Bob</cp:lastModifiedBy>
  <cp:revision>825</cp:revision>
  <cp:lastPrinted>2013-06-30T13:57:08Z</cp:lastPrinted>
  <dcterms:created xsi:type="dcterms:W3CDTF">2004-03-13T04:33:43Z</dcterms:created>
  <dcterms:modified xsi:type="dcterms:W3CDTF">2013-06-30T13:57:23Z</dcterms:modified>
</cp:coreProperties>
</file>